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2"/>
    <p:sldId id="341" r:id="rId3"/>
    <p:sldId id="260" r:id="rId4"/>
    <p:sldId id="340" r:id="rId5"/>
    <p:sldId id="292" r:id="rId6"/>
    <p:sldId id="343" r:id="rId7"/>
    <p:sldId id="364" r:id="rId8"/>
    <p:sldId id="344" r:id="rId9"/>
    <p:sldId id="357" r:id="rId10"/>
    <p:sldId id="358" r:id="rId11"/>
    <p:sldId id="359" r:id="rId12"/>
    <p:sldId id="360" r:id="rId13"/>
    <p:sldId id="361" r:id="rId14"/>
    <p:sldId id="346" r:id="rId15"/>
    <p:sldId id="347" r:id="rId16"/>
    <p:sldId id="348" r:id="rId17"/>
    <p:sldId id="356" r:id="rId18"/>
    <p:sldId id="349" r:id="rId19"/>
    <p:sldId id="350" r:id="rId20"/>
    <p:sldId id="351" r:id="rId21"/>
    <p:sldId id="362" r:id="rId22"/>
    <p:sldId id="354" r:id="rId23"/>
    <p:sldId id="338" r:id="rId24"/>
  </p:sldIdLst>
  <p:sldSz cx="12192000" cy="68580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709">
          <p15:clr>
            <a:srgbClr val="A4A3A4"/>
          </p15:clr>
        </p15:guide>
        <p15:guide id="3" orient="horz" pos="821">
          <p15:clr>
            <a:srgbClr val="A4A3A4"/>
          </p15:clr>
        </p15:guide>
        <p15:guide id="4" orient="horz" pos="1933">
          <p15:clr>
            <a:srgbClr val="A4A3A4"/>
          </p15:clr>
        </p15:guide>
        <p15:guide id="5" orient="horz" pos="1593">
          <p15:clr>
            <a:srgbClr val="A4A3A4"/>
          </p15:clr>
        </p15:guide>
        <p15:guide id="6" orient="horz" pos="2642">
          <p15:clr>
            <a:srgbClr val="A4A3A4"/>
          </p15:clr>
        </p15:guide>
        <p15:guide id="7" pos="3871">
          <p15:clr>
            <a:srgbClr val="A4A3A4"/>
          </p15:clr>
        </p15:guide>
        <p15:guide id="8" pos="1095">
          <p15:clr>
            <a:srgbClr val="A4A3A4"/>
          </p15:clr>
        </p15:guide>
        <p15:guide id="9" pos="3068">
          <p15:clr>
            <a:srgbClr val="A4A3A4"/>
          </p15:clr>
        </p15:guide>
        <p15:guide id="10" pos="2855">
          <p15:clr>
            <a:srgbClr val="A4A3A4"/>
          </p15:clr>
        </p15:guide>
        <p15:guide id="11" pos="6837">
          <p15:clr>
            <a:srgbClr val="A4A3A4"/>
          </p15:clr>
        </p15:guide>
        <p15:guide id="12" pos="70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9DEF"/>
    <a:srgbClr val="D9EAFF"/>
    <a:srgbClr val="C1DDFF"/>
    <a:srgbClr val="B3D5FF"/>
    <a:srgbClr val="A7CFFF"/>
    <a:srgbClr val="9BC8FF"/>
    <a:srgbClr val="2877F8"/>
    <a:srgbClr val="61A8FF"/>
    <a:srgbClr val="95C2EC"/>
    <a:srgbClr val="C7D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5" autoAdjust="0"/>
    <p:restoredTop sz="90991" autoAdjust="0"/>
  </p:normalViewPr>
  <p:slideViewPr>
    <p:cSldViewPr snapToGrid="0">
      <p:cViewPr varScale="1">
        <p:scale>
          <a:sx n="67" d="100"/>
          <a:sy n="67" d="100"/>
        </p:scale>
        <p:origin x="624" y="78"/>
      </p:cViewPr>
      <p:guideLst>
        <p:guide orient="horz" pos="2160"/>
        <p:guide orient="horz" pos="709"/>
        <p:guide orient="horz" pos="821"/>
        <p:guide orient="horz" pos="1933"/>
        <p:guide orient="horz" pos="1593"/>
        <p:guide orient="horz" pos="2642"/>
        <p:guide pos="3871"/>
        <p:guide pos="1095"/>
        <p:guide pos="3068"/>
        <p:guide pos="2855"/>
        <p:guide pos="6837"/>
        <p:guide pos="7016"/>
      </p:guideLst>
    </p:cSldViewPr>
  </p:slideViewPr>
  <p:outlineViewPr>
    <p:cViewPr>
      <p:scale>
        <a:sx n="33" d="100"/>
        <a:sy n="33" d="100"/>
      </p:scale>
      <p:origin x="0" y="-940"/>
    </p:cViewPr>
  </p:outlin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341313"/>
          </a:xfrm>
          <a:prstGeom prst="rect">
            <a:avLst/>
          </a:prstGeom>
        </p:spPr>
        <p:txBody>
          <a:bodyPr vert="horz" lIns="91440" tIns="45720" rIns="91440" bIns="45720" rtlCol="0"/>
          <a:lstStyle>
            <a:lvl1pPr algn="r">
              <a:defRPr sz="1200"/>
            </a:lvl1pPr>
          </a:lstStyle>
          <a:p>
            <a:fld id="{B0870319-5666-4AE5-83F7-929898539B78}" type="datetimeFigureOut">
              <a:rPr lang="zh-CN" altLang="en-US" smtClean="0"/>
              <a:t>2020/9/4</a:t>
            </a:fld>
            <a:endParaRPr lang="zh-CN" altLang="en-US"/>
          </a:p>
        </p:txBody>
      </p:sp>
      <p:sp>
        <p:nvSpPr>
          <p:cNvPr id="4" name="页脚占位符 3"/>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6465888"/>
            <a:ext cx="4308475" cy="341312"/>
          </a:xfrm>
          <a:prstGeom prst="rect">
            <a:avLst/>
          </a:prstGeom>
        </p:spPr>
        <p:txBody>
          <a:bodyPr vert="horz" lIns="91440" tIns="45720" rIns="91440" bIns="45720" rtlCol="0" anchor="b"/>
          <a:lstStyle>
            <a:lvl1pPr algn="r">
              <a:defRPr sz="1200"/>
            </a:lvl1pPr>
          </a:lstStyle>
          <a:p>
            <a:fld id="{FC5D6513-0A4F-4550-9A8A-210BB2D61A77}" type="slidenum">
              <a:rPr lang="zh-CN" altLang="en-US" smtClean="0"/>
              <a:t>‹#›</a:t>
            </a:fld>
            <a:endParaRPr lang="zh-CN" altLang="en-US"/>
          </a:p>
        </p:txBody>
      </p:sp>
    </p:spTree>
    <p:extLst>
      <p:ext uri="{BB962C8B-B14F-4D97-AF65-F5344CB8AC3E}">
        <p14:creationId xmlns:p14="http://schemas.microsoft.com/office/powerpoint/2010/main" val="2104077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6854" cy="341531"/>
          </a:xfrm>
          <a:prstGeom prst="rect">
            <a:avLst/>
          </a:prstGeom>
        </p:spPr>
        <p:txBody>
          <a:bodyPr vert="horz" lIns="88313" tIns="44156" rIns="88313" bIns="44156" rtlCol="0"/>
          <a:lstStyle>
            <a:lvl1pPr algn="l">
              <a:defRPr sz="1200"/>
            </a:lvl1pPr>
          </a:lstStyle>
          <a:p>
            <a:endParaRPr lang="zh-CN" altLang="en-US"/>
          </a:p>
        </p:txBody>
      </p:sp>
      <p:sp>
        <p:nvSpPr>
          <p:cNvPr id="3" name="日期占位符 2"/>
          <p:cNvSpPr>
            <a:spLocks noGrp="1"/>
          </p:cNvSpPr>
          <p:nvPr>
            <p:ph type="dt" idx="1"/>
          </p:nvPr>
        </p:nvSpPr>
        <p:spPr>
          <a:xfrm>
            <a:off x="5629741" y="0"/>
            <a:ext cx="4306854" cy="341531"/>
          </a:xfrm>
          <a:prstGeom prst="rect">
            <a:avLst/>
          </a:prstGeom>
        </p:spPr>
        <p:txBody>
          <a:bodyPr vert="horz" lIns="88313" tIns="44156" rIns="88313" bIns="44156" rtlCol="0"/>
          <a:lstStyle>
            <a:lvl1pPr algn="r">
              <a:defRPr sz="1200"/>
            </a:lvl1pPr>
          </a:lstStyle>
          <a:p>
            <a:fld id="{D2A48B96-639E-45A3-A0BA-2464DFDB1FAA}" type="datetimeFigureOut">
              <a:rPr lang="zh-CN" altLang="en-US" smtClean="0"/>
              <a:t>2020/9/4</a:t>
            </a:fld>
            <a:endParaRPr lang="zh-CN" altLang="en-US"/>
          </a:p>
        </p:txBody>
      </p:sp>
      <p:sp>
        <p:nvSpPr>
          <p:cNvPr id="4" name="幻灯片图像占位符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zh-CN" altLang="en-US"/>
          </a:p>
        </p:txBody>
      </p:sp>
      <p:sp>
        <p:nvSpPr>
          <p:cNvPr id="5" name="备注占位符 4"/>
          <p:cNvSpPr>
            <a:spLocks noGrp="1"/>
          </p:cNvSpPr>
          <p:nvPr>
            <p:ph type="body" sz="quarter" idx="3"/>
          </p:nvPr>
        </p:nvSpPr>
        <p:spPr>
          <a:xfrm>
            <a:off x="993890" y="3275863"/>
            <a:ext cx="7951114" cy="2680252"/>
          </a:xfrm>
          <a:prstGeom prst="rect">
            <a:avLst/>
          </a:prstGeom>
        </p:spPr>
        <p:txBody>
          <a:bodyPr vert="horz" lIns="88313" tIns="44156" rIns="88313" bIns="4415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65458"/>
            <a:ext cx="4306854" cy="341531"/>
          </a:xfrm>
          <a:prstGeom prst="rect">
            <a:avLst/>
          </a:prstGeom>
        </p:spPr>
        <p:txBody>
          <a:bodyPr vert="horz" lIns="88313" tIns="44156" rIns="88313" bIns="4415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9741" y="6465458"/>
            <a:ext cx="4306854" cy="341531"/>
          </a:xfrm>
          <a:prstGeom prst="rect">
            <a:avLst/>
          </a:prstGeom>
        </p:spPr>
        <p:txBody>
          <a:bodyPr vert="horz" lIns="88313" tIns="44156" rIns="88313" bIns="44156"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73122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总时长：</a:t>
            </a:r>
            <a:r>
              <a:rPr lang="en-US" altLang="zh-CN" dirty="0">
                <a:latin typeface="宋体" panose="02010600030101010101" pitchFamily="2" charset="-122"/>
                <a:ea typeface="+mn-ea"/>
                <a:cs typeface="宋体" panose="02010600030101010101" pitchFamily="2" charset="-122"/>
                <a:sym typeface="+mn-ea"/>
              </a:rPr>
              <a:t>90min</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本节课分为</a:t>
            </a:r>
            <a:r>
              <a:rPr lang="en-US" altLang="zh-CN" dirty="0">
                <a:latin typeface="宋体" panose="02010600030101010101" pitchFamily="2" charset="-122"/>
                <a:ea typeface="+mn-ea"/>
                <a:cs typeface="宋体" panose="02010600030101010101" pitchFamily="2" charset="-122"/>
                <a:sym typeface="+mn-ea"/>
              </a:rPr>
              <a:t>3</a:t>
            </a:r>
            <a:r>
              <a:rPr lang="zh-CN" altLang="en-US" dirty="0">
                <a:latin typeface="宋体" panose="02010600030101010101" pitchFamily="2" charset="-122"/>
                <a:ea typeface="+mn-ea"/>
                <a:cs typeface="宋体" panose="02010600030101010101" pitchFamily="2" charset="-122"/>
                <a:sym typeface="+mn-ea"/>
              </a:rPr>
              <a:t>部分</a:t>
            </a:r>
          </a:p>
          <a:p>
            <a:r>
              <a:rPr lang="zh-CN" altLang="en-US" dirty="0">
                <a:latin typeface="宋体" panose="02010600030101010101" pitchFamily="2" charset="-122"/>
                <a:ea typeface="+mn-ea"/>
                <a:cs typeface="宋体" panose="02010600030101010101" pitchFamily="2" charset="-122"/>
                <a:sym typeface="+mn-ea"/>
              </a:rPr>
              <a:t>① </a:t>
            </a:r>
            <a:r>
              <a:rPr lang="en-US" altLang="zh-CN" dirty="0">
                <a:latin typeface="宋体" panose="02010600030101010101" pitchFamily="2" charset="-122"/>
                <a:ea typeface="+mn-ea"/>
                <a:cs typeface="宋体" panose="02010600030101010101" pitchFamily="2" charset="-122"/>
                <a:sym typeface="+mn-ea"/>
              </a:rPr>
              <a:t>PBL</a:t>
            </a:r>
            <a:endParaRPr lang="zh-CN" altLang="en-US"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ea typeface="+mn-ea"/>
                <a:cs typeface="宋体" panose="02010600030101010101" pitchFamily="2" charset="-122"/>
                <a:sym typeface="+mn-ea"/>
              </a:rPr>
              <a:t>② 理论学习</a:t>
            </a:r>
          </a:p>
          <a:p>
            <a:r>
              <a:rPr lang="zh-CN" altLang="en-US" dirty="0">
                <a:latin typeface="宋体" panose="02010600030101010101" pitchFamily="2" charset="-122"/>
                <a:ea typeface="+mn-ea"/>
                <a:cs typeface="宋体" panose="02010600030101010101" pitchFamily="2" charset="-122"/>
                <a:sym typeface="+mn-ea"/>
              </a:rPr>
              <a:t>③ 实践任务</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同学们，今天是我们一阶的第三次课啦，一起来看看我们今天学习的内容吧！</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上课教师注意控堂，课堂纪律以及学生安全（在手动操作或运行程序时注意不要损坏机器，每页时长只是参考时间，上课教师应该根据实际情况控制课堂时间）</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cs typeface="宋体" panose="02010600030101010101" pitchFamily="2" charset="-122"/>
                <a:sym typeface="+mn-ea"/>
              </a:rPr>
              <a:t>课前准备好上课需要用到的编程软件及运行机器。</a:t>
            </a:r>
            <a:endParaRPr lang="zh-CN" altLang="en-US" dirty="0">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4123997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灯的效果</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教师可用通俗易懂的语言带着学生一起认识</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灯的效果</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接着，我们继续在编程软件上看看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灯会有哪些效果？（继续让学生自行尝试摸索出</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灯的灯效，让他们在软件上尝试看看不同的灯效呈现的效果</a:t>
            </a:r>
            <a:r>
              <a:rPr lang="en-US" altLang="zh-CN"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并提出疑问）</a:t>
            </a:r>
          </a:p>
          <a:p>
            <a:r>
              <a:rPr lang="en-US" altLang="zh-CN" b="1" dirty="0">
                <a:latin typeface="宋体" panose="02010600030101010101" pitchFamily="2" charset="-122"/>
                <a:ea typeface="+mn-ea"/>
                <a:cs typeface="宋体" panose="02010600030101010101" pitchFamily="2" charset="-122"/>
                <a:sym typeface="+mn-ea"/>
              </a:rPr>
              <a:t>LED</a:t>
            </a:r>
            <a:r>
              <a:rPr lang="zh-CN" altLang="en-US" b="1" dirty="0">
                <a:latin typeface="宋体" panose="02010600030101010101" pitchFamily="2" charset="-122"/>
                <a:ea typeface="+mn-ea"/>
                <a:cs typeface="宋体" panose="02010600030101010101" pitchFamily="2" charset="-122"/>
                <a:sym typeface="+mn-ea"/>
              </a:rPr>
              <a:t>灯的效果：常亮、熄灭、呼吸、闪烁、跑马灯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251929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灯效演示</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教师可用通俗易懂的语言带着学生一起来看看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灯的灯效演示</a:t>
            </a:r>
            <a:r>
              <a:rPr lang="zh-CN" altLang="en-US" b="1" dirty="0">
                <a:latin typeface="宋体" panose="02010600030101010101" pitchFamily="2" charset="-122"/>
                <a:ea typeface="+mn-ea"/>
                <a:cs typeface="宋体" panose="02010600030101010101" pitchFamily="2" charset="-122"/>
                <a:sym typeface="+mn-ea"/>
              </a:rPr>
              <a:t>（视频）</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刚才同学们在编程界面上了解了灯有哪些效果之后，我们现在一起来看看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灯的灯效是如何变化的，它又是如何与别人分享心情的呢？</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253157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灯设置</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教师可用通俗易懂的语言给学生介绍</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灯的设置：</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完成我们的</a:t>
            </a:r>
            <a:r>
              <a:rPr lang="en-US" altLang="zh-CN" dirty="0">
                <a:latin typeface="宋体" panose="02010600030101010101" pitchFamily="2" charset="-122"/>
                <a:ea typeface="+mn-ea"/>
                <a:cs typeface="宋体" panose="02010600030101010101" pitchFamily="2" charset="-122"/>
                <a:sym typeface="+mn-ea"/>
              </a:rPr>
              <a:t>PBL</a:t>
            </a:r>
            <a:r>
              <a:rPr lang="zh-CN" altLang="en-US" dirty="0">
                <a:latin typeface="宋体" panose="02010600030101010101" pitchFamily="2" charset="-122"/>
                <a:ea typeface="+mn-ea"/>
                <a:cs typeface="宋体" panose="02010600030101010101" pitchFamily="2" charset="-122"/>
                <a:sym typeface="+mn-ea"/>
              </a:rPr>
              <a:t>任务（我们如何表达情绪呢？）需要学习相关的编程模块知识，首先，我们来看看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灯是怎么设置的呢，同学们在灯效模块中看到有哪些是能够完成将我们的情绪表达出来的积木块呢？上课教师让学生自行打开编程软件，尝试并摸索，学习</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灯的设置。看</a:t>
            </a:r>
            <a:r>
              <a:rPr lang="en-US" altLang="zh-CN" dirty="0">
                <a:latin typeface="宋体" panose="02010600030101010101" pitchFamily="2" charset="-122"/>
                <a:ea typeface="+mn-ea"/>
                <a:cs typeface="宋体" panose="02010600030101010101" pitchFamily="2" charset="-122"/>
                <a:sym typeface="+mn-ea"/>
              </a:rPr>
              <a:t>PPT</a:t>
            </a:r>
            <a:r>
              <a:rPr lang="zh-CN" altLang="en-US" dirty="0">
                <a:latin typeface="宋体" panose="02010600030101010101" pitchFamily="2" charset="-122"/>
                <a:ea typeface="+mn-ea"/>
                <a:cs typeface="宋体" panose="02010600030101010101" pitchFamily="2" charset="-122"/>
                <a:sym typeface="+mn-ea"/>
              </a:rPr>
              <a:t>的图片动画，这个积木块中能够变换的选项选择，颜色及灯效都是由我们自己选择的哦！那么接下来我们继续学习一下云台</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灯的颜色及效果吧。（图片上有写清楚模块以及它的注释，上课教师可跟着图片注释解释即可）；</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89738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灯设置</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教师可用通俗易懂的语言给学生介绍</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灯的设置：</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完成我们的</a:t>
            </a:r>
            <a:r>
              <a:rPr lang="en-US" altLang="zh-CN" dirty="0">
                <a:latin typeface="宋体" panose="02010600030101010101" pitchFamily="2" charset="-122"/>
                <a:ea typeface="+mn-ea"/>
                <a:cs typeface="宋体" panose="02010600030101010101" pitchFamily="2" charset="-122"/>
                <a:sym typeface="+mn-ea"/>
              </a:rPr>
              <a:t>PBL</a:t>
            </a:r>
            <a:r>
              <a:rPr lang="zh-CN" altLang="en-US" dirty="0">
                <a:latin typeface="宋体" panose="02010600030101010101" pitchFamily="2" charset="-122"/>
                <a:ea typeface="+mn-ea"/>
                <a:cs typeface="宋体" panose="02010600030101010101" pitchFamily="2" charset="-122"/>
                <a:sym typeface="+mn-ea"/>
              </a:rPr>
              <a:t>任务（我们如何表达情绪呢？）需要学习相关的编程模块知识，首先，我们来看看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灯是怎么设置的呢，同学们在灯效模块中看到有哪些是能够完成将我们的情绪表达出来的积木块呢？上课教师让学生自行打开编程软件，尝试并摸索，学习</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灯的设置。看</a:t>
            </a:r>
            <a:r>
              <a:rPr lang="en-US" altLang="zh-CN" dirty="0">
                <a:latin typeface="宋体" panose="02010600030101010101" pitchFamily="2" charset="-122"/>
                <a:ea typeface="+mn-ea"/>
                <a:cs typeface="宋体" panose="02010600030101010101" pitchFamily="2" charset="-122"/>
                <a:sym typeface="+mn-ea"/>
              </a:rPr>
              <a:t>PPT</a:t>
            </a:r>
            <a:r>
              <a:rPr lang="zh-CN" altLang="en-US" dirty="0">
                <a:latin typeface="宋体" panose="02010600030101010101" pitchFamily="2" charset="-122"/>
                <a:ea typeface="+mn-ea"/>
                <a:cs typeface="宋体" panose="02010600030101010101" pitchFamily="2" charset="-122"/>
                <a:sym typeface="+mn-ea"/>
              </a:rPr>
              <a:t>的图片动画，这个积木块中能够变换的选项选择，颜色及灯效都是由我们自己选择的哦！那么接下来我们继续学习一下云台</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灯的颜色及效果吧。（图片上有写清楚模块以及它的注释，上课教师可跟着图片注释解释即可）；</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567110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29667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2min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课堂安全防护知识</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上课教师要着重强调学生在操控</a:t>
            </a:r>
            <a:r>
              <a:rPr lang="en-US" altLang="zh-CN" dirty="0">
                <a:latin typeface="宋体" panose="02010600030101010101" pitchFamily="2" charset="-122"/>
                <a:ea typeface="+mn-ea"/>
                <a:cs typeface="宋体" panose="02010600030101010101" pitchFamily="2" charset="-122"/>
                <a:sym typeface="+mn-ea"/>
              </a:rPr>
              <a:t>EP Robot </a:t>
            </a:r>
            <a:r>
              <a:rPr lang="zh-CN" altLang="en-US" dirty="0">
                <a:latin typeface="宋体" panose="02010600030101010101" pitchFamily="2" charset="-122"/>
                <a:ea typeface="+mn-ea"/>
                <a:cs typeface="宋体" panose="02010600030101010101" pitchFamily="2" charset="-122"/>
                <a:sym typeface="+mn-ea"/>
              </a:rPr>
              <a:t>的注意事项</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同学们学习完理论知识后，我们利用所学知识去探索和完成我们的</a:t>
            </a:r>
            <a:r>
              <a:rPr lang="en-US" altLang="zh-CN" dirty="0">
                <a:latin typeface="宋体" panose="02010600030101010101" pitchFamily="2" charset="-122"/>
                <a:ea typeface="+mn-ea"/>
                <a:cs typeface="宋体" panose="02010600030101010101" pitchFamily="2" charset="-122"/>
                <a:sym typeface="+mn-ea"/>
              </a:rPr>
              <a:t>PBL</a:t>
            </a:r>
            <a:r>
              <a:rPr lang="zh-CN" altLang="en-US" dirty="0">
                <a:latin typeface="宋体" panose="02010600030101010101" pitchFamily="2" charset="-122"/>
                <a:ea typeface="+mn-ea"/>
                <a:cs typeface="宋体" panose="02010600030101010101" pitchFamily="2" charset="-122"/>
                <a:sym typeface="+mn-ea"/>
              </a:rPr>
              <a:t>吧，那么在实践之前，为了我们自身、机器以及他人的安全，我们要知道一些在操控机器时的安全防护知识（①保护自己，戴护目镜；②保护机器，轻拿轻放；③保护他人，避让行人）</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cs typeface="宋体" panose="02010600030101010101" pitchFamily="2" charset="-122"/>
                <a:sym typeface="+mn-ea"/>
              </a:rPr>
              <a:t>在学生控制机器人时，教师要及时提醒学生注意安全防护，做好防护措施。</a:t>
            </a:r>
            <a:endParaRPr lang="zh-CN" altLang="en-US" dirty="0">
              <a:latin typeface="宋体" panose="02010600030101010101" pitchFamily="2" charset="-122"/>
              <a:ea typeface="+mn-ea"/>
              <a:cs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869177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制定方案</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教师根据课堂时间，安排任务的进行，</a:t>
            </a:r>
            <a:r>
              <a:rPr lang="zh-CN" altLang="en-US" b="1" dirty="0">
                <a:latin typeface="宋体" panose="02010600030101010101" pitchFamily="2" charset="-122"/>
                <a:ea typeface="+mn-ea"/>
                <a:cs typeface="宋体" panose="02010600030101010101" pitchFamily="2" charset="-122"/>
                <a:sym typeface="+mn-ea"/>
              </a:rPr>
              <a:t>教师注意给学生分发故事卡片</a:t>
            </a:r>
            <a:r>
              <a:rPr lang="zh-CN" altLang="en-US" dirty="0">
                <a:latin typeface="宋体" panose="02010600030101010101" pitchFamily="2" charset="-122"/>
                <a:ea typeface="+mn-ea"/>
                <a:cs typeface="宋体" panose="02010600030101010101" pitchFamily="2" charset="-122"/>
                <a:sym typeface="+mn-ea"/>
              </a:rPr>
              <a:t>。</a:t>
            </a:r>
            <a:endParaRPr lang="zh-CN" altLang="en-US" b="1"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好，同学们通过刚才的场景假设之后，我们是不是要去验证这个假设呢？那我们现在看清楚任务要求，看完任务之后同学们心里知道该如何去完成我们的任务吗？</a:t>
            </a:r>
          </a:p>
          <a:p>
            <a:r>
              <a:rPr lang="zh-CN" altLang="en-US" dirty="0">
                <a:latin typeface="宋体" panose="02010600030101010101" pitchFamily="2" charset="-122"/>
                <a:ea typeface="+mn-ea"/>
                <a:cs typeface="宋体" panose="02010600030101010101" pitchFamily="2" charset="-122"/>
                <a:sym typeface="+mn-ea"/>
              </a:rPr>
              <a:t>（教师引导学生去完成场景效果的呈现）</a:t>
            </a:r>
          </a:p>
          <a:p>
            <a:r>
              <a:rPr lang="zh-CN" altLang="en-US" b="1" dirty="0">
                <a:latin typeface="宋体" panose="02010600030101010101" pitchFamily="2" charset="-122"/>
                <a:ea typeface="+mn-ea"/>
                <a:cs typeface="宋体" panose="02010600030101010101" pitchFamily="2" charset="-122"/>
                <a:sym typeface="+mn-ea"/>
              </a:rPr>
              <a:t>附加：故事内容：</a:t>
            </a:r>
          </a:p>
          <a:p>
            <a:r>
              <a:rPr lang="zh-CN" altLang="en-US" b="1" dirty="0">
                <a:latin typeface="宋体" panose="02010600030101010101" pitchFamily="2" charset="-122"/>
                <a:ea typeface="+mn-ea"/>
                <a:cs typeface="宋体" panose="02010600030101010101" pitchFamily="2" charset="-122"/>
                <a:sym typeface="+mn-ea"/>
              </a:rPr>
              <a:t>          </a:t>
            </a:r>
            <a:r>
              <a:rPr lang="zh-CN" altLang="en-US" dirty="0">
                <a:latin typeface="宋体" panose="02010600030101010101" pitchFamily="2" charset="-122"/>
                <a:ea typeface="+mn-ea"/>
                <a:cs typeface="宋体" panose="02010600030101010101" pitchFamily="2" charset="-122"/>
                <a:sym typeface="+mn-ea"/>
              </a:rPr>
              <a:t>今天，同学们跟着老师来到XX景点，我们拿着门票走进去，在进门的右边有一座漂亮的瀑布</a:t>
            </a:r>
            <a:r>
              <a:rPr lang="zh-CN" altLang="en-US" b="1" dirty="0">
                <a:solidFill>
                  <a:srgbClr val="FF0000"/>
                </a:solidFill>
                <a:latin typeface="宋体" panose="02010600030101010101" pitchFamily="2" charset="-122"/>
                <a:ea typeface="+mn-ea"/>
                <a:cs typeface="宋体" panose="02010600030101010101" pitchFamily="2" charset="-122"/>
                <a:sym typeface="+mn-ea"/>
              </a:rPr>
              <a:t>（路遇瀑布）</a:t>
            </a:r>
            <a:r>
              <a:rPr lang="zh-CN" altLang="en-US" dirty="0">
                <a:latin typeface="宋体" panose="02010600030101010101" pitchFamily="2" charset="-122"/>
                <a:ea typeface="+mn-ea"/>
                <a:cs typeface="宋体" panose="02010600030101010101" pitchFamily="2" charset="-122"/>
                <a:sym typeface="+mn-ea"/>
              </a:rPr>
              <a:t>，看到瀑布大家的心情都无比的兴奋；</a:t>
            </a:r>
          </a:p>
          <a:p>
            <a:r>
              <a:rPr lang="zh-CN" altLang="en-US" dirty="0">
                <a:latin typeface="宋体" panose="02010600030101010101" pitchFamily="2" charset="-122"/>
                <a:ea typeface="+mn-ea"/>
                <a:cs typeface="宋体" panose="02010600030101010101" pitchFamily="2" charset="-122"/>
                <a:sym typeface="+mn-ea"/>
              </a:rPr>
              <a:t>          欣赏完瀑布之后，我们继续往前走，在前进的路上突然有位同学不小心跌入水坑</a:t>
            </a:r>
            <a:r>
              <a:rPr lang="zh-CN" altLang="en-US" b="1" dirty="0">
                <a:latin typeface="宋体" panose="02010600030101010101" pitchFamily="2" charset="-122"/>
                <a:ea typeface="+mn-ea"/>
                <a:cs typeface="宋体" panose="02010600030101010101" pitchFamily="2" charset="-122"/>
                <a:sym typeface="+mn-ea"/>
              </a:rPr>
              <a:t>（跌入水坑）</a:t>
            </a:r>
            <a:r>
              <a:rPr lang="zh-CN" altLang="en-US" dirty="0">
                <a:latin typeface="宋体" panose="02010600030101010101" pitchFamily="2" charset="-122"/>
                <a:ea typeface="+mn-ea"/>
                <a:cs typeface="宋体" panose="02010600030101010101" pitchFamily="2" charset="-122"/>
                <a:sym typeface="+mn-ea"/>
              </a:rPr>
              <a:t>，当时我们都束手无策，看着他脸上浮现出悲伤的表情；</a:t>
            </a:r>
          </a:p>
          <a:p>
            <a:r>
              <a:rPr lang="zh-CN" altLang="en-US" dirty="0">
                <a:latin typeface="宋体" panose="02010600030101010101" pitchFamily="2" charset="-122"/>
                <a:ea typeface="+mn-ea"/>
                <a:cs typeface="宋体" panose="02010600030101010101" pitchFamily="2" charset="-122"/>
                <a:sym typeface="+mn-ea"/>
              </a:rPr>
              <a:t>          后来有几位经过的好心路人帮我们一起把他救出了水坑</a:t>
            </a:r>
            <a:r>
              <a:rPr lang="zh-CN" altLang="en-US" b="1" dirty="0">
                <a:latin typeface="宋体" panose="02010600030101010101" pitchFamily="2" charset="-122"/>
                <a:ea typeface="+mn-ea"/>
                <a:cs typeface="宋体" panose="02010600030101010101" pitchFamily="2" charset="-122"/>
                <a:sym typeface="+mn-ea"/>
              </a:rPr>
              <a:t>（路人救助）</a:t>
            </a:r>
            <a:r>
              <a:rPr lang="zh-CN" altLang="en-US" dirty="0">
                <a:latin typeface="宋体" panose="02010600030101010101" pitchFamily="2" charset="-122"/>
                <a:ea typeface="+mn-ea"/>
                <a:cs typeface="宋体" panose="02010600030101010101" pitchFamily="2" charset="-122"/>
                <a:sym typeface="+mn-ea"/>
              </a:rPr>
              <a:t>，我们非常的感激；</a:t>
            </a:r>
          </a:p>
          <a:p>
            <a:r>
              <a:rPr lang="zh-CN" altLang="en-US" dirty="0">
                <a:latin typeface="宋体" panose="02010600030101010101" pitchFamily="2" charset="-122"/>
                <a:ea typeface="+mn-ea"/>
                <a:cs typeface="宋体" panose="02010600030101010101" pitchFamily="2" charset="-122"/>
                <a:sym typeface="+mn-ea"/>
              </a:rPr>
              <a:t>          收拾好心情之后，我们再次出发，在快要到达终点的时候，我们看到一群人在自由自在的嬉戏玩闹</a:t>
            </a:r>
            <a:r>
              <a:rPr lang="zh-CN" altLang="en-US" b="1" dirty="0">
                <a:latin typeface="宋体" panose="02010600030101010101" pitchFamily="2" charset="-122"/>
                <a:ea typeface="+mn-ea"/>
                <a:cs typeface="宋体" panose="02010600030101010101" pitchFamily="2" charset="-122"/>
                <a:sym typeface="+mn-ea"/>
              </a:rPr>
              <a:t>（巧遇嬉戏）</a:t>
            </a:r>
            <a:r>
              <a:rPr lang="zh-CN" altLang="en-US" dirty="0">
                <a:latin typeface="宋体" panose="02010600030101010101" pitchFamily="2" charset="-122"/>
                <a:ea typeface="+mn-ea"/>
                <a:cs typeface="宋体" panose="02010600030101010101" pitchFamily="2" charset="-122"/>
                <a:sym typeface="+mn-ea"/>
              </a:rPr>
              <a:t>，内心很激动；</a:t>
            </a:r>
          </a:p>
          <a:p>
            <a:r>
              <a:rPr lang="zh-CN" altLang="en-US" dirty="0">
                <a:latin typeface="宋体" panose="02010600030101010101" pitchFamily="2" charset="-122"/>
                <a:ea typeface="+mn-ea"/>
                <a:cs typeface="宋体" panose="02010600030101010101" pitchFamily="2" charset="-122"/>
                <a:sym typeface="+mn-ea"/>
              </a:rPr>
              <a:t>          我们停下来看着他们玩耍时，有人走过来邀请我们和他们一起玩耍</a:t>
            </a:r>
            <a:r>
              <a:rPr lang="zh-CN" altLang="en-US" b="1" dirty="0">
                <a:latin typeface="宋体" panose="02010600030101010101" pitchFamily="2" charset="-122"/>
                <a:ea typeface="+mn-ea"/>
                <a:cs typeface="宋体" panose="02010600030101010101" pitchFamily="2" charset="-122"/>
                <a:sym typeface="+mn-ea"/>
              </a:rPr>
              <a:t>（受邀玩耍）</a:t>
            </a:r>
            <a:r>
              <a:rPr lang="zh-CN" altLang="en-US" dirty="0">
                <a:latin typeface="宋体" panose="02010600030101010101" pitchFamily="2" charset="-122"/>
                <a:ea typeface="+mn-ea"/>
                <a:cs typeface="宋体" panose="02010600030101010101" pitchFamily="2" charset="-122"/>
                <a:sym typeface="+mn-ea"/>
              </a:rPr>
              <a:t>，最后加入到他们嬉戏的小团体中，今天真是愉快的一天啊！</a:t>
            </a:r>
          </a:p>
          <a:p>
            <a:endParaRPr lang="zh-CN" altLang="en-US"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966620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制定方案</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教师根据课堂时间，安排任务的进行，</a:t>
            </a:r>
            <a:r>
              <a:rPr lang="zh-CN" altLang="en-US" b="1" dirty="0">
                <a:latin typeface="宋体" panose="02010600030101010101" pitchFamily="2" charset="-122"/>
                <a:ea typeface="+mn-ea"/>
                <a:cs typeface="宋体" panose="02010600030101010101" pitchFamily="2" charset="-122"/>
                <a:sym typeface="+mn-ea"/>
              </a:rPr>
              <a:t>教师注意给学生分发故事卡片</a:t>
            </a:r>
            <a:r>
              <a:rPr lang="zh-CN" altLang="en-US" dirty="0">
                <a:latin typeface="宋体" panose="02010600030101010101" pitchFamily="2" charset="-122"/>
                <a:ea typeface="+mn-ea"/>
                <a:cs typeface="宋体" panose="02010600030101010101" pitchFamily="2" charset="-122"/>
                <a:sym typeface="+mn-ea"/>
              </a:rPr>
              <a:t>。</a:t>
            </a:r>
            <a:endParaRPr lang="zh-CN" altLang="en-US" b="1"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好，同学们通过刚才的场景假设之后，我们是不是要去验证这个假设呢？那我们现在看清楚任务要求，看完任务之后同学们心里知道该如何去完成我们的任务吗？</a:t>
            </a:r>
          </a:p>
          <a:p>
            <a:r>
              <a:rPr lang="zh-CN" altLang="en-US" dirty="0">
                <a:latin typeface="宋体" panose="02010600030101010101" pitchFamily="2" charset="-122"/>
                <a:ea typeface="+mn-ea"/>
                <a:cs typeface="宋体" panose="02010600030101010101" pitchFamily="2" charset="-122"/>
                <a:sym typeface="+mn-ea"/>
              </a:rPr>
              <a:t>（教师引导学生去完成场景效果的呈现）</a:t>
            </a:r>
          </a:p>
          <a:p>
            <a:r>
              <a:rPr lang="zh-CN" altLang="en-US" b="1" dirty="0">
                <a:latin typeface="宋体" panose="02010600030101010101" pitchFamily="2" charset="-122"/>
                <a:ea typeface="+mn-ea"/>
                <a:cs typeface="宋体" panose="02010600030101010101" pitchFamily="2" charset="-122"/>
                <a:sym typeface="+mn-ea"/>
              </a:rPr>
              <a:t>附加：故事内容：</a:t>
            </a:r>
          </a:p>
          <a:p>
            <a:r>
              <a:rPr lang="zh-CN" altLang="en-US" b="1" dirty="0">
                <a:latin typeface="宋体" panose="02010600030101010101" pitchFamily="2" charset="-122"/>
                <a:ea typeface="+mn-ea"/>
                <a:cs typeface="宋体" panose="02010600030101010101" pitchFamily="2" charset="-122"/>
                <a:sym typeface="+mn-ea"/>
              </a:rPr>
              <a:t>          </a:t>
            </a:r>
            <a:r>
              <a:rPr lang="zh-CN" altLang="en-US" dirty="0">
                <a:latin typeface="宋体" panose="02010600030101010101" pitchFamily="2" charset="-122"/>
                <a:ea typeface="+mn-ea"/>
                <a:cs typeface="宋体" panose="02010600030101010101" pitchFamily="2" charset="-122"/>
                <a:sym typeface="+mn-ea"/>
              </a:rPr>
              <a:t>今天，同学们跟着老师来到XX景点，我们拿着门票走进去，在进门的右边有一座漂亮的瀑布</a:t>
            </a:r>
            <a:r>
              <a:rPr lang="zh-CN" altLang="en-US" b="1" dirty="0">
                <a:solidFill>
                  <a:srgbClr val="FF0000"/>
                </a:solidFill>
                <a:latin typeface="宋体" panose="02010600030101010101" pitchFamily="2" charset="-122"/>
                <a:ea typeface="+mn-ea"/>
                <a:cs typeface="宋体" panose="02010600030101010101" pitchFamily="2" charset="-122"/>
                <a:sym typeface="+mn-ea"/>
              </a:rPr>
              <a:t>（路遇瀑布）</a:t>
            </a:r>
            <a:r>
              <a:rPr lang="zh-CN" altLang="en-US" dirty="0">
                <a:latin typeface="宋体" panose="02010600030101010101" pitchFamily="2" charset="-122"/>
                <a:ea typeface="+mn-ea"/>
                <a:cs typeface="宋体" panose="02010600030101010101" pitchFamily="2" charset="-122"/>
                <a:sym typeface="+mn-ea"/>
              </a:rPr>
              <a:t>，看到瀑布大家的心情都无比的兴奋</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5S</a:t>
            </a:r>
            <a:r>
              <a:rPr lang="zh-CN" altLang="en-US" b="1"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a:t>
            </a:r>
          </a:p>
          <a:p>
            <a:r>
              <a:rPr lang="zh-CN" altLang="en-US" dirty="0">
                <a:latin typeface="宋体" panose="02010600030101010101" pitchFamily="2" charset="-122"/>
                <a:ea typeface="+mn-ea"/>
                <a:cs typeface="宋体" panose="02010600030101010101" pitchFamily="2" charset="-122"/>
                <a:sym typeface="+mn-ea"/>
              </a:rPr>
              <a:t>          欣赏完瀑布之后，我们继续往前走，在前进的路上突然有位同学不小心跌入水坑</a:t>
            </a:r>
            <a:r>
              <a:rPr lang="zh-CN" altLang="en-US" b="1" dirty="0">
                <a:latin typeface="宋体" panose="02010600030101010101" pitchFamily="2" charset="-122"/>
                <a:ea typeface="+mn-ea"/>
                <a:cs typeface="宋体" panose="02010600030101010101" pitchFamily="2" charset="-122"/>
                <a:sym typeface="+mn-ea"/>
              </a:rPr>
              <a:t>（跌入水坑）</a:t>
            </a:r>
            <a:r>
              <a:rPr lang="zh-CN" altLang="en-US" dirty="0">
                <a:latin typeface="宋体" panose="02010600030101010101" pitchFamily="2" charset="-122"/>
                <a:ea typeface="+mn-ea"/>
                <a:cs typeface="宋体" panose="02010600030101010101" pitchFamily="2" charset="-122"/>
                <a:sym typeface="+mn-ea"/>
              </a:rPr>
              <a:t>，当时我们都束手无策，看着他脸上浮现出悲伤的表情</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10S</a:t>
            </a:r>
            <a:r>
              <a:rPr lang="zh-CN" altLang="en-US" b="1"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a:t>
            </a:r>
          </a:p>
          <a:p>
            <a:r>
              <a:rPr lang="zh-CN" altLang="en-US" dirty="0">
                <a:latin typeface="宋体" panose="02010600030101010101" pitchFamily="2" charset="-122"/>
                <a:ea typeface="+mn-ea"/>
                <a:cs typeface="宋体" panose="02010600030101010101" pitchFamily="2" charset="-122"/>
                <a:sym typeface="+mn-ea"/>
              </a:rPr>
              <a:t>          后来有几位经过的好心路人帮我们一起把他救出了水坑</a:t>
            </a:r>
            <a:r>
              <a:rPr lang="zh-CN" altLang="en-US" b="1" dirty="0">
                <a:latin typeface="宋体" panose="02010600030101010101" pitchFamily="2" charset="-122"/>
                <a:ea typeface="+mn-ea"/>
                <a:cs typeface="宋体" panose="02010600030101010101" pitchFamily="2" charset="-122"/>
                <a:sym typeface="+mn-ea"/>
              </a:rPr>
              <a:t>（路人救助）</a:t>
            </a:r>
            <a:r>
              <a:rPr lang="zh-CN" altLang="en-US" dirty="0">
                <a:latin typeface="宋体" panose="02010600030101010101" pitchFamily="2" charset="-122"/>
                <a:ea typeface="+mn-ea"/>
                <a:cs typeface="宋体" panose="02010600030101010101" pitchFamily="2" charset="-122"/>
                <a:sym typeface="+mn-ea"/>
              </a:rPr>
              <a:t>，我们非常的感激</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6S</a:t>
            </a:r>
            <a:r>
              <a:rPr lang="zh-CN" altLang="en-US" b="1"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a:t>
            </a:r>
          </a:p>
          <a:p>
            <a:r>
              <a:rPr lang="zh-CN" altLang="en-US" dirty="0">
                <a:latin typeface="宋体" panose="02010600030101010101" pitchFamily="2" charset="-122"/>
                <a:ea typeface="+mn-ea"/>
                <a:cs typeface="宋体" panose="02010600030101010101" pitchFamily="2" charset="-122"/>
                <a:sym typeface="+mn-ea"/>
              </a:rPr>
              <a:t>          收拾好心情之后，我们再次出发，在快要到达终点的时候，我们看到一群人在自由自在的嬉戏玩闹</a:t>
            </a:r>
            <a:r>
              <a:rPr lang="zh-CN" altLang="en-US" b="1" dirty="0">
                <a:latin typeface="宋体" panose="02010600030101010101" pitchFamily="2" charset="-122"/>
                <a:ea typeface="+mn-ea"/>
                <a:cs typeface="宋体" panose="02010600030101010101" pitchFamily="2" charset="-122"/>
                <a:sym typeface="+mn-ea"/>
              </a:rPr>
              <a:t>（巧遇嬉戏）</a:t>
            </a:r>
            <a:r>
              <a:rPr lang="zh-CN" altLang="en-US" dirty="0">
                <a:latin typeface="宋体" panose="02010600030101010101" pitchFamily="2" charset="-122"/>
                <a:ea typeface="+mn-ea"/>
                <a:cs typeface="宋体" panose="02010600030101010101" pitchFamily="2" charset="-122"/>
                <a:sym typeface="+mn-ea"/>
              </a:rPr>
              <a:t>，内心很激动</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8S</a:t>
            </a:r>
            <a:r>
              <a:rPr lang="zh-CN" altLang="en-US" b="1"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a:t>
            </a:r>
          </a:p>
          <a:p>
            <a:r>
              <a:rPr lang="zh-CN" altLang="en-US" dirty="0">
                <a:latin typeface="宋体" panose="02010600030101010101" pitchFamily="2" charset="-122"/>
                <a:ea typeface="+mn-ea"/>
                <a:cs typeface="宋体" panose="02010600030101010101" pitchFamily="2" charset="-122"/>
                <a:sym typeface="+mn-ea"/>
              </a:rPr>
              <a:t>          我们停下来看着他们玩耍时，有人走过来邀请我们和他们一起玩耍</a:t>
            </a:r>
            <a:r>
              <a:rPr lang="zh-CN" altLang="en-US" b="1" dirty="0">
                <a:latin typeface="宋体" panose="02010600030101010101" pitchFamily="2" charset="-122"/>
                <a:ea typeface="+mn-ea"/>
                <a:cs typeface="宋体" panose="02010600030101010101" pitchFamily="2" charset="-122"/>
                <a:sym typeface="+mn-ea"/>
              </a:rPr>
              <a:t>（受邀玩耍）</a:t>
            </a:r>
            <a:r>
              <a:rPr lang="zh-CN" altLang="en-US" dirty="0">
                <a:latin typeface="宋体" panose="02010600030101010101" pitchFamily="2" charset="-122"/>
                <a:ea typeface="+mn-ea"/>
                <a:cs typeface="宋体" panose="02010600030101010101" pitchFamily="2" charset="-122"/>
                <a:sym typeface="+mn-ea"/>
              </a:rPr>
              <a:t>，最后加入到他们嬉戏的小团体中，今天真是愉快的一天啊！</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12S</a:t>
            </a:r>
            <a:r>
              <a:rPr lang="zh-CN" altLang="en-US" b="1" dirty="0">
                <a:latin typeface="宋体" panose="02010600030101010101" pitchFamily="2" charset="-122"/>
                <a:ea typeface="+mn-ea"/>
                <a:cs typeface="宋体" panose="02010600030101010101" pitchFamily="2" charset="-122"/>
                <a:sym typeface="+mn-ea"/>
              </a:rPr>
              <a:t>）</a:t>
            </a:r>
          </a:p>
          <a:p>
            <a:endParaRPr lang="zh-CN" altLang="en-US" dirty="0">
              <a:latin typeface="宋体" panose="02010600030101010101" pitchFamily="2" charset="-122"/>
              <a:ea typeface="+mn-ea"/>
              <a:cs typeface="宋体" panose="02010600030101010101" pitchFamily="2"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020297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3min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流程图及参考程序</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上课教师注意控堂，以讲解的形式给出流程图以及参考程序</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现在没有想法的同学可以跟着老师一起来看看，我们的流程图以及参考程序。</a:t>
            </a:r>
          </a:p>
          <a:p>
            <a:r>
              <a:rPr lang="zh-CN" altLang="en-US" dirty="0">
                <a:latin typeface="宋体" panose="02010600030101010101" pitchFamily="2" charset="-122"/>
                <a:ea typeface="+mn-ea"/>
                <a:cs typeface="宋体" panose="02010600030101010101" pitchFamily="2" charset="-122"/>
                <a:sym typeface="+mn-ea"/>
              </a:rPr>
              <a:t>那么看完流程图以及参考程序之后你有什么想法了吗？</a:t>
            </a:r>
          </a:p>
          <a:p>
            <a:r>
              <a:rPr lang="zh-CN" altLang="en-US" dirty="0">
                <a:latin typeface="宋体" panose="02010600030101010101" pitchFamily="2" charset="-122"/>
                <a:ea typeface="+mn-ea"/>
                <a:cs typeface="宋体" panose="02010600030101010101" pitchFamily="2" charset="-122"/>
                <a:sym typeface="+mn-ea"/>
              </a:rPr>
              <a:t>我们开始编写程序吧</a:t>
            </a:r>
            <a:r>
              <a:rPr lang="en-US" altLang="zh-CN" dirty="0">
                <a:latin typeface="宋体" panose="02010600030101010101" pitchFamily="2" charset="-122"/>
                <a:ea typeface="+mn-ea"/>
                <a:cs typeface="宋体" panose="02010600030101010101" pitchFamily="2" charset="-122"/>
                <a:sym typeface="+mn-ea"/>
              </a:rPr>
              <a:t>... ...</a:t>
            </a:r>
            <a:endParaRPr lang="zh-CN" altLang="en-US" dirty="0">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320878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20min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编写程序并调试</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上课教师要着重强调学生在操控</a:t>
            </a:r>
            <a:r>
              <a:rPr lang="en-US" altLang="zh-CN" dirty="0">
                <a:latin typeface="宋体" panose="02010600030101010101" pitchFamily="2" charset="-122"/>
                <a:ea typeface="+mn-ea"/>
                <a:cs typeface="宋体" panose="02010600030101010101" pitchFamily="2" charset="-122"/>
                <a:sym typeface="+mn-ea"/>
              </a:rPr>
              <a:t>EP Robot </a:t>
            </a:r>
            <a:r>
              <a:rPr lang="zh-CN" altLang="en-US" dirty="0">
                <a:latin typeface="宋体" panose="02010600030101010101" pitchFamily="2" charset="-122"/>
                <a:ea typeface="+mn-ea"/>
                <a:cs typeface="宋体" panose="02010600030101010101" pitchFamily="2" charset="-122"/>
                <a:sym typeface="+mn-ea"/>
              </a:rPr>
              <a:t>的注意事项</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拿到自己的故事卡片，了解流程图及参考程序之后，学生自行根据故事卡片的场景，开始创作编写自己的程序并调试吧！</a:t>
            </a:r>
          </a:p>
          <a:p>
            <a:r>
              <a:rPr lang="zh-CN" altLang="en-US" dirty="0">
                <a:latin typeface="宋体" panose="02010600030101010101" pitchFamily="2" charset="-122"/>
                <a:ea typeface="+mn-ea"/>
                <a:cs typeface="宋体" panose="02010600030101010101" pitchFamily="2" charset="-122"/>
                <a:sym typeface="+mn-ea"/>
              </a:rPr>
              <a:t>为了我们自身、机器以及他人的安全，我们要知道一些在操控机器时的安全防护知识（①保护自己，戴护目镜；②保护机器，轻拿轻放；③保护他人，避让行人）</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cs typeface="宋体" panose="02010600030101010101" pitchFamily="2" charset="-122"/>
                <a:sym typeface="+mn-ea"/>
              </a:rPr>
              <a:t>在学生控制机器人时，教师要及时提醒学生注意安全防护，做好防护措施。</a:t>
            </a:r>
            <a:endParaRPr lang="zh-CN" altLang="en-US" dirty="0">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503330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目录页：</a:t>
            </a:r>
          </a:p>
          <a:p>
            <a:r>
              <a:rPr lang="en-US" altLang="zh-CN" dirty="0">
                <a:latin typeface="宋体" panose="02010600030101010101" pitchFamily="2" charset="-122"/>
                <a:ea typeface="+mn-ea"/>
                <a:cs typeface="宋体" panose="02010600030101010101" pitchFamily="2" charset="-122"/>
                <a:sym typeface="+mn-ea"/>
              </a:rPr>
              <a:t>PBL</a:t>
            </a:r>
            <a:endParaRPr lang="en-US" altLang="zh-CN" dirty="0">
              <a:latin typeface="宋体" panose="02010600030101010101" pitchFamily="2" charset="-122"/>
              <a:ea typeface="+mn-ea"/>
              <a:cs typeface="宋体" panose="02010600030101010101" pitchFamily="2" charset="-122"/>
            </a:endParaRPr>
          </a:p>
          <a:p>
            <a:r>
              <a:rPr lang="zh-CN" altLang="en-US" dirty="0"/>
              <a:t>理论学习</a:t>
            </a:r>
          </a:p>
          <a:p>
            <a:r>
              <a:rPr lang="zh-CN" altLang="en-US" dirty="0"/>
              <a:t>实践任务</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963642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拓展延伸</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上课教师注意把控课堂，注意学生安全，上课教师根据课堂时间安排拓展延伸的任务</a:t>
            </a:r>
            <a:r>
              <a:rPr lang="zh-CN" altLang="en-US" b="1" dirty="0">
                <a:latin typeface="宋体" panose="02010600030101010101" pitchFamily="2" charset="-122"/>
                <a:ea typeface="+mn-ea"/>
                <a:cs typeface="宋体" panose="02010600030101010101" pitchFamily="2" charset="-122"/>
                <a:sym typeface="+mn-ea"/>
              </a:rPr>
              <a:t>（教师给学生分发故事卡片</a:t>
            </a:r>
            <a:r>
              <a:rPr lang="zh-CN" altLang="en-US" dirty="0">
                <a:latin typeface="宋体" panose="02010600030101010101" pitchFamily="2" charset="-122"/>
                <a:ea typeface="+mn-ea"/>
                <a:cs typeface="宋体" panose="02010600030101010101" pitchFamily="2" charset="-122"/>
                <a:sym typeface="+mn-ea"/>
              </a:rPr>
              <a:t>）</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同学们在完成本节课目标之后，还想继续接受更多的拓展任务吗？</a:t>
            </a:r>
            <a:r>
              <a:rPr lang="en-US" altLang="zh-CN"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同学们可根据拓展延伸的任务要求进行探究。</a:t>
            </a: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sym typeface="+mn-ea"/>
              </a:rPr>
              <a:t>今天放学，我买了雪糕吃</a:t>
            </a:r>
            <a:r>
              <a:rPr lang="zh-CN" altLang="en-US" b="1" dirty="0">
                <a:solidFill>
                  <a:srgbClr val="FF0000"/>
                </a:solidFill>
                <a:latin typeface="宋体" panose="02010600030101010101" pitchFamily="2" charset="-122"/>
                <a:ea typeface="+mn-ea"/>
                <a:sym typeface="+mn-ea"/>
              </a:rPr>
              <a:t>（吃雪糕）</a:t>
            </a:r>
            <a:r>
              <a:rPr lang="zh-CN" altLang="en-US" dirty="0">
                <a:latin typeface="宋体" panose="02010600030101010101" pitchFamily="2" charset="-122"/>
                <a:ea typeface="+mn-ea"/>
                <a:sym typeface="+mn-ea"/>
              </a:rPr>
              <a:t>，夏天吃雪糕最快乐了</a:t>
            </a:r>
            <a:r>
              <a:rPr lang="zh-CN" altLang="en-US" b="1" dirty="0">
                <a:solidFill>
                  <a:srgbClr val="FF0000"/>
                </a:solidFill>
                <a:latin typeface="宋体" panose="02010600030101010101" pitchFamily="2" charset="-122"/>
                <a:ea typeface="+mn-ea"/>
                <a:sym typeface="+mn-ea"/>
              </a:rPr>
              <a:t>（</a:t>
            </a:r>
            <a:r>
              <a:rPr lang="en-US" altLang="zh-CN" b="1" dirty="0">
                <a:solidFill>
                  <a:srgbClr val="FF0000"/>
                </a:solidFill>
                <a:latin typeface="宋体" panose="02010600030101010101" pitchFamily="2" charset="-122"/>
                <a:ea typeface="+mn-ea"/>
                <a:sym typeface="+mn-ea"/>
              </a:rPr>
              <a:t>5S</a:t>
            </a:r>
            <a:r>
              <a:rPr lang="zh-CN" altLang="en-US" b="1" dirty="0">
                <a:solidFill>
                  <a:srgbClr val="FF0000"/>
                </a:solidFill>
                <a:latin typeface="宋体" panose="02010600030101010101" pitchFamily="2" charset="-122"/>
                <a:ea typeface="+mn-ea"/>
                <a:sym typeface="+mn-ea"/>
              </a:rPr>
              <a:t>）</a:t>
            </a:r>
            <a:r>
              <a:rPr lang="zh-CN" altLang="en-US" dirty="0">
                <a:latin typeface="宋体" panose="02010600030101010101" pitchFamily="2" charset="-122"/>
                <a:ea typeface="+mn-ea"/>
                <a:sym typeface="+mn-ea"/>
              </a:rPr>
              <a:t>；</a:t>
            </a:r>
            <a:endParaRPr lang="zh-CN" altLang="en-US" dirty="0">
              <a:solidFill>
                <a:srgbClr val="FF0000"/>
              </a:solidFill>
              <a:latin typeface="宋体" panose="02010600030101010101" pitchFamily="2" charset="-122"/>
              <a:ea typeface="+mn-ea"/>
            </a:endParaRPr>
          </a:p>
          <a:p>
            <a:pPr indent="304800" fontAlgn="auto">
              <a:extLst>
                <a:ext uri="{35155182-B16C-46BC-9424-99874614C6A1}">
                  <wpsdc:indentchars xmlns:wpsdc="http://www.wps.cn/officeDocument/2017/drawingmlCustomData" xmlns="" val="200" checksum="1077528236"/>
                </a:ext>
              </a:extLst>
            </a:pPr>
            <a:r>
              <a:rPr lang="zh-CN" altLang="en-US" dirty="0">
                <a:latin typeface="宋体" panose="02010600030101010101" pitchFamily="2" charset="-122"/>
                <a:ea typeface="+mn-ea"/>
                <a:sym typeface="+mn-ea"/>
              </a:rPr>
              <a:t>   边走边吃，走到一半天气太热，我的雪糕融化掉地上了</a:t>
            </a:r>
            <a:r>
              <a:rPr lang="zh-CN" altLang="en-US" b="1" dirty="0">
                <a:solidFill>
                  <a:srgbClr val="FF0000"/>
                </a:solidFill>
                <a:latin typeface="宋体" panose="02010600030101010101" pitchFamily="2" charset="-122"/>
                <a:ea typeface="+mn-ea"/>
                <a:sym typeface="+mn-ea"/>
              </a:rPr>
              <a:t>（雪糕掉地上）</a:t>
            </a:r>
            <a:r>
              <a:rPr lang="zh-CN" altLang="en-US" dirty="0">
                <a:latin typeface="宋体" panose="02010600030101010101" pitchFamily="2" charset="-122"/>
                <a:ea typeface="+mn-ea"/>
                <a:sym typeface="+mn-ea"/>
              </a:rPr>
              <a:t>，脸上瞬间露出悲伤的表情</a:t>
            </a:r>
            <a:r>
              <a:rPr lang="zh-CN" altLang="en-US" b="1" dirty="0">
                <a:solidFill>
                  <a:srgbClr val="FF0000"/>
                </a:solidFill>
                <a:latin typeface="宋体" panose="02010600030101010101" pitchFamily="2" charset="-122"/>
                <a:ea typeface="+mn-ea"/>
                <a:sym typeface="+mn-ea"/>
              </a:rPr>
              <a:t>（</a:t>
            </a:r>
            <a:r>
              <a:rPr lang="en-US" altLang="zh-CN" b="1" dirty="0">
                <a:solidFill>
                  <a:srgbClr val="FF0000"/>
                </a:solidFill>
                <a:latin typeface="宋体" panose="02010600030101010101" pitchFamily="2" charset="-122"/>
                <a:ea typeface="+mn-ea"/>
                <a:sym typeface="+mn-ea"/>
              </a:rPr>
              <a:t>3S</a:t>
            </a:r>
            <a:r>
              <a:rPr lang="zh-CN" altLang="en-US" b="1" dirty="0">
                <a:solidFill>
                  <a:srgbClr val="FF0000"/>
                </a:solidFill>
                <a:latin typeface="宋体" panose="02010600030101010101" pitchFamily="2" charset="-122"/>
                <a:ea typeface="+mn-ea"/>
                <a:sym typeface="+mn-ea"/>
              </a:rPr>
              <a:t>）</a:t>
            </a:r>
            <a:r>
              <a:rPr lang="zh-CN" altLang="en-US" dirty="0">
                <a:latin typeface="宋体" panose="02010600030101010101" pitchFamily="2" charset="-122"/>
                <a:ea typeface="+mn-ea"/>
                <a:sym typeface="+mn-ea"/>
              </a:rPr>
              <a:t>：</a:t>
            </a:r>
            <a:endParaRPr lang="zh-CN" altLang="en-US" dirty="0">
              <a:latin typeface="宋体" panose="02010600030101010101" pitchFamily="2" charset="-122"/>
              <a:ea typeface="+mn-ea"/>
            </a:endParaRPr>
          </a:p>
          <a:p>
            <a:pPr indent="304800" fontAlgn="auto">
              <a:extLst>
                <a:ext uri="{35155182-B16C-46BC-9424-99874614C6A1}">
                  <wpsdc:indentchars xmlns:wpsdc="http://www.wps.cn/officeDocument/2017/drawingmlCustomData" xmlns="" val="200" checksum="1077528236"/>
                </a:ext>
              </a:extLst>
            </a:pPr>
            <a:r>
              <a:rPr lang="zh-CN" altLang="en-US" dirty="0">
                <a:latin typeface="宋体" panose="02010600030101010101" pitchFamily="2" charset="-122"/>
                <a:ea typeface="+mn-ea"/>
                <a:sym typeface="+mn-ea"/>
              </a:rPr>
              <a:t>   依依不舍看着我的雪糕在地上快速融化的时候，突然来了一群蚂蚁</a:t>
            </a:r>
            <a:r>
              <a:rPr lang="zh-CN" altLang="en-US" b="1" dirty="0">
                <a:solidFill>
                  <a:srgbClr val="FF0000"/>
                </a:solidFill>
                <a:latin typeface="宋体" panose="02010600030101010101" pitchFamily="2" charset="-122"/>
                <a:ea typeface="+mn-ea"/>
                <a:sym typeface="+mn-ea"/>
              </a:rPr>
              <a:t>（看到蚂蚁）</a:t>
            </a:r>
            <a:r>
              <a:rPr lang="zh-CN" altLang="en-US" dirty="0">
                <a:latin typeface="宋体" panose="02010600030101010101" pitchFamily="2" charset="-122"/>
                <a:ea typeface="+mn-ea"/>
                <a:sym typeface="+mn-ea"/>
              </a:rPr>
              <a:t>，它们在不断地搬运雪糕，我很好奇它们要将雪糕搬运到哪里去呢？</a:t>
            </a:r>
            <a:r>
              <a:rPr lang="zh-CN" altLang="en-US" b="1" dirty="0">
                <a:solidFill>
                  <a:srgbClr val="FF0000"/>
                </a:solidFill>
                <a:latin typeface="宋体" panose="02010600030101010101" pitchFamily="2" charset="-122"/>
                <a:ea typeface="+mn-ea"/>
                <a:sym typeface="+mn-ea"/>
              </a:rPr>
              <a:t>（</a:t>
            </a:r>
            <a:r>
              <a:rPr lang="en-US" altLang="zh-CN" b="1" dirty="0">
                <a:solidFill>
                  <a:srgbClr val="FF0000"/>
                </a:solidFill>
                <a:latin typeface="宋体" panose="02010600030101010101" pitchFamily="2" charset="-122"/>
                <a:ea typeface="+mn-ea"/>
                <a:sym typeface="+mn-ea"/>
              </a:rPr>
              <a:t>10S</a:t>
            </a:r>
            <a:r>
              <a:rPr lang="zh-CN" altLang="en-US" b="1" dirty="0">
                <a:solidFill>
                  <a:srgbClr val="FF0000"/>
                </a:solidFill>
                <a:latin typeface="宋体" panose="02010600030101010101" pitchFamily="2" charset="-122"/>
                <a:ea typeface="+mn-ea"/>
                <a:sym typeface="+mn-ea"/>
              </a:rPr>
              <a:t>）</a:t>
            </a:r>
            <a:endParaRPr lang="zh-CN" altLang="en-US" dirty="0">
              <a:solidFill>
                <a:srgbClr val="FF0000"/>
              </a:solidFill>
              <a:latin typeface="宋体" panose="02010600030101010101" pitchFamily="2" charset="-122"/>
              <a:ea typeface="+mn-ea"/>
            </a:endParaRPr>
          </a:p>
          <a:p>
            <a:pPr indent="304800" fontAlgn="auto">
              <a:extLst>
                <a:ext uri="{35155182-B16C-46BC-9424-99874614C6A1}">
                  <wpsdc:indentchars xmlns:wpsdc="http://www.wps.cn/officeDocument/2017/drawingmlCustomData" xmlns="" val="200" checksum="1077528236"/>
                </a:ext>
              </a:extLst>
            </a:pPr>
            <a:r>
              <a:rPr lang="zh-CN" altLang="en-US" dirty="0">
                <a:latin typeface="宋体" panose="02010600030101010101" pitchFamily="2" charset="-122"/>
                <a:ea typeface="+mn-ea"/>
                <a:sym typeface="+mn-ea"/>
              </a:rPr>
              <a:t>   一路跟着它们发现原来蚂蚁是住在小小的洞穴里的呀！</a:t>
            </a:r>
            <a:r>
              <a:rPr lang="zh-CN" altLang="en-US" b="1" dirty="0">
                <a:solidFill>
                  <a:srgbClr val="FF0000"/>
                </a:solidFill>
                <a:latin typeface="宋体" panose="02010600030101010101" pitchFamily="2" charset="-122"/>
                <a:ea typeface="+mn-ea"/>
                <a:sym typeface="+mn-ea"/>
              </a:rPr>
              <a:t>（发现蚂蚁的家）</a:t>
            </a:r>
            <a:r>
              <a:rPr lang="zh-CN" altLang="en-US" dirty="0">
                <a:latin typeface="宋体" panose="02010600030101010101" pitchFamily="2" charset="-122"/>
                <a:ea typeface="+mn-ea"/>
                <a:sym typeface="+mn-ea"/>
              </a:rPr>
              <a:t>很兴奋和满足的回家了！</a:t>
            </a:r>
            <a:r>
              <a:rPr lang="zh-CN" altLang="en-US" b="1" dirty="0">
                <a:solidFill>
                  <a:srgbClr val="FF0000"/>
                </a:solidFill>
                <a:latin typeface="宋体" panose="02010600030101010101" pitchFamily="2" charset="-122"/>
                <a:ea typeface="+mn-ea"/>
                <a:sym typeface="+mn-ea"/>
              </a:rPr>
              <a:t>（</a:t>
            </a:r>
            <a:r>
              <a:rPr lang="en-US" altLang="zh-CN" b="1" dirty="0">
                <a:solidFill>
                  <a:srgbClr val="FF0000"/>
                </a:solidFill>
                <a:latin typeface="宋体" panose="02010600030101010101" pitchFamily="2" charset="-122"/>
                <a:ea typeface="+mn-ea"/>
                <a:sym typeface="+mn-ea"/>
              </a:rPr>
              <a:t>8S</a:t>
            </a:r>
            <a:r>
              <a:rPr lang="zh-CN" altLang="en-US" b="1" dirty="0">
                <a:solidFill>
                  <a:srgbClr val="FF0000"/>
                </a:solidFill>
                <a:latin typeface="宋体" panose="02010600030101010101" pitchFamily="2" charset="-122"/>
                <a:ea typeface="+mn-ea"/>
                <a:sym typeface="+mn-ea"/>
              </a:rPr>
              <a:t>）</a:t>
            </a:r>
            <a:endParaRPr lang="zh-CN" altLang="en-US" b="1" dirty="0">
              <a:solidFill>
                <a:srgbClr val="FF0000"/>
              </a:solidFill>
              <a:latin typeface="宋体" panose="02010600030101010101" pitchFamily="2" charset="-122"/>
              <a:ea typeface="+mn-ea"/>
            </a:endParaRPr>
          </a:p>
          <a:p>
            <a:endParaRPr lang="zh-CN" altLang="en-US" b="1"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9316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拓展延伸</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上课教师注意把控课堂，注意学生安全，教师可根据上课时间，自行安排拓展延伸的任务</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同学们完成拓展延伸后，来看看老师给的参考程序吧！</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353065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endParaRPr kumimoji="1" lang="zh-CN" altLang="en-US" dirty="0">
              <a:sym typeface="+mn-ea"/>
            </a:endParaRPr>
          </a:p>
          <a:p>
            <a:r>
              <a:rPr kumimoji="1" lang="zh-CN" altLang="en-US" b="1" dirty="0">
                <a:sym typeface="+mn-ea"/>
              </a:rPr>
              <a:t>内容</a:t>
            </a:r>
            <a:r>
              <a:rPr kumimoji="1" lang="zh-CN" altLang="en-US" dirty="0">
                <a:sym typeface="+mn-ea"/>
              </a:rPr>
              <a:t>：课堂总结，</a:t>
            </a:r>
            <a:r>
              <a:rPr lang="zh-CN" altLang="zh-CN" dirty="0">
                <a:sym typeface="+mn-ea"/>
              </a:rPr>
              <a:t>授课老师根据课堂进度对本节课内容做总结，突出重点，概括性讲解，并为下节课内容设置悬念</a:t>
            </a:r>
            <a:endParaRPr lang="zh-CN" altLang="zh-CN" dirty="0"/>
          </a:p>
          <a:p>
            <a:pPr marL="0" marR="0" indent="0" algn="l" defTabSz="914400" rtl="0" eaLnBrk="1" fontAlgn="auto" latinLnBrk="0" hangingPunct="1">
              <a:lnSpc>
                <a:spcPct val="150000"/>
              </a:lnSpc>
              <a:spcBef>
                <a:spcPts val="0"/>
              </a:spcBef>
              <a:spcAft>
                <a:spcPts val="0"/>
              </a:spcAft>
              <a:buClrTx/>
              <a:buSzTx/>
              <a:buFontTx/>
              <a:buNone/>
              <a:defRPr/>
            </a:pPr>
            <a:r>
              <a:rPr lang="zh-CN" altLang="en-US" b="1" dirty="0">
                <a:sym typeface="+mn-ea"/>
              </a:rPr>
              <a:t>话术</a:t>
            </a:r>
            <a:r>
              <a:rPr lang="zh-CN" altLang="en-US" dirty="0">
                <a:sym typeface="+mn-ea"/>
              </a:rPr>
              <a:t>：今天，我来到一个景点，这里好多人好热闹啊！这是我第一次见到这么多人的地方，我好奇的走到一个围着很多人正在耍杂技的人群中，我心情好激动，我好想和旁边的人分享我的心情啊！于是，我通过使用灯效模块，控制LED灯的颜色和效果与周围的人去分享我兴奋而欢快的心情，我身上不断地闪现着如跑马灯一般循环不断地红色灯光，他拍了拍我的小脑袋说：“嘿，小伙伴，别激动呀！你要控制一下自己的情绪哦！”</a:t>
            </a:r>
            <a:r>
              <a:rPr lang="zh-CN" altLang="en-US" sz="1200" dirty="0">
                <a:latin typeface="宋体" panose="02010600030101010101" pitchFamily="2" charset="-122"/>
                <a:ea typeface="+mn-ea"/>
              </a:rPr>
              <a:t>。</a:t>
            </a:r>
            <a:endParaRPr lang="en-US" altLang="zh-CN" sz="1200" dirty="0">
              <a:latin typeface="宋体" panose="02010600030101010101" pitchFamily="2" charset="-122"/>
              <a:ea typeface="+mn-ea"/>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b="1" dirty="0">
                <a:sym typeface="+mn-ea"/>
              </a:rPr>
              <a:t>注意</a:t>
            </a:r>
            <a:r>
              <a:rPr lang="zh-CN" altLang="en-US" dirty="0">
                <a:sym typeface="+mn-ea"/>
              </a:rPr>
              <a:t>：</a:t>
            </a:r>
            <a:r>
              <a:rPr lang="zh-CN" altLang="en-US" b="1" dirty="0">
                <a:sym typeface="+mn-ea"/>
              </a:rPr>
              <a:t>红色圆圈的动图是</a:t>
            </a:r>
            <a:r>
              <a:rPr lang="en-US" altLang="zh-CN" b="1" dirty="0">
                <a:sym typeface="+mn-ea"/>
              </a:rPr>
              <a:t>“</a:t>
            </a:r>
            <a:r>
              <a:rPr lang="zh-CN" altLang="en-US" b="1" dirty="0">
                <a:sym typeface="+mn-ea"/>
              </a:rPr>
              <a:t>跑马灯</a:t>
            </a:r>
            <a:r>
              <a:rPr lang="en-US" altLang="zh-CN" b="1" dirty="0">
                <a:sym typeface="+mn-ea"/>
              </a:rPr>
              <a:t>”</a:t>
            </a:r>
            <a:r>
              <a:rPr lang="zh-CN" altLang="en-US" b="1" dirty="0">
                <a:sym typeface="+mn-ea"/>
              </a:rPr>
              <a:t>效果为下节课的学习设置悬念，上课教师上完本次课内容，总结完工程日志知识之后，可预示下节课</a:t>
            </a:r>
            <a:r>
              <a:rPr lang="en-US" altLang="zh-CN" b="1" dirty="0">
                <a:sym typeface="+mn-ea"/>
              </a:rPr>
              <a:t>“</a:t>
            </a:r>
            <a:r>
              <a:rPr lang="zh-CN" altLang="en-US" b="1" dirty="0">
                <a:sym typeface="+mn-ea"/>
              </a:rPr>
              <a:t>我们要学习什么呢？</a:t>
            </a:r>
            <a:r>
              <a:rPr lang="en-US" altLang="zh-CN" b="1" dirty="0">
                <a:sym typeface="+mn-ea"/>
              </a:rPr>
              <a:t>”</a:t>
            </a:r>
            <a:r>
              <a:rPr lang="zh-CN" altLang="en-US" b="1" dirty="0">
                <a:sym typeface="+mn-ea"/>
              </a:rPr>
              <a:t>然后点击即可播放红色圆圈为下节课设置悬念。</a:t>
            </a:r>
          </a:p>
          <a:p>
            <a:pPr marL="0" marR="0" indent="0" algn="l" defTabSz="914400" rtl="0" eaLnBrk="1" fontAlgn="auto" latinLnBrk="0" hangingPunct="1">
              <a:lnSpc>
                <a:spcPct val="150000"/>
              </a:lnSpc>
              <a:spcBef>
                <a:spcPts val="0"/>
              </a:spcBef>
              <a:spcAft>
                <a:spcPts val="0"/>
              </a:spcAft>
              <a:buClrTx/>
              <a:buSzTx/>
              <a:buFontTx/>
              <a:buNone/>
              <a:defRPr/>
            </a:pPr>
            <a:r>
              <a:rPr lang="zh-CN" altLang="en-US" dirty="0">
                <a:sym typeface="+mn-ea"/>
              </a:rPr>
              <a:t>注意观察学生表现，可以适当点名提问。授课老师以写日志的形式对这节课进行课堂总结，多跟学生互动。本页有音频自动播放，</a:t>
            </a:r>
            <a:r>
              <a:rPr kumimoji="1" lang="zh-CN" altLang="en-US" b="0" dirty="0">
                <a:latin typeface="宋体" panose="02010600030101010101" pitchFamily="2" charset="-122"/>
                <a:ea typeface="+mn-ea"/>
                <a:cs typeface="宋体" panose="02010600030101010101" pitchFamily="2" charset="-122"/>
              </a:rPr>
              <a:t>如果在</a:t>
            </a:r>
            <a:r>
              <a:rPr kumimoji="1" lang="en-US" altLang="zh-CN" b="0" dirty="0">
                <a:latin typeface="宋体" panose="02010600030101010101" pitchFamily="2" charset="-122"/>
                <a:ea typeface="+mn-ea"/>
                <a:cs typeface="宋体" panose="02010600030101010101" pitchFamily="2" charset="-122"/>
              </a:rPr>
              <a:t>ppt</a:t>
            </a:r>
            <a:r>
              <a:rPr kumimoji="1" lang="zh-CN" altLang="en-US" b="0" dirty="0">
                <a:latin typeface="宋体" panose="02010600030101010101" pitchFamily="2" charset="-122"/>
                <a:ea typeface="+mn-ea"/>
                <a:cs typeface="宋体" panose="02010600030101010101" pitchFamily="2" charset="-122"/>
              </a:rPr>
              <a:t>播放不了，在文件夹中打开音频工程日志。</a:t>
            </a:r>
            <a:endParaRPr lang="zh-CN" altLang="en-US" sz="1200" dirty="0">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140527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994376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zh-CN" altLang="en-US" b="1" dirty="0" smtClean="0">
                <a:latin typeface="宋体" panose="02010600030101010101" pitchFamily="2" charset="-122"/>
                <a:ea typeface="+mn-ea"/>
                <a:cs typeface="宋体" panose="02010600030101010101" pitchFamily="2" charset="-122"/>
                <a:sym typeface="+mn-ea"/>
              </a:rPr>
              <a:t>：</a:t>
            </a:r>
            <a:r>
              <a:rPr lang="en-US" altLang="zh-CN" b="0" dirty="0">
                <a:latin typeface="宋体" panose="02010600030101010101" pitchFamily="2" charset="-122"/>
                <a:ea typeface="+mn-ea"/>
                <a:cs typeface="宋体" panose="02010600030101010101" pitchFamily="2" charset="-122"/>
                <a:sym typeface="+mn-ea"/>
              </a:rPr>
              <a:t>3</a:t>
            </a:r>
            <a:r>
              <a:rPr lang="en-US" altLang="zh-CN" dirty="0" smtClean="0">
                <a:latin typeface="宋体" panose="02010600030101010101" pitchFamily="2" charset="-122"/>
                <a:ea typeface="+mn-ea"/>
                <a:cs typeface="宋体" panose="02010600030101010101" pitchFamily="2" charset="-122"/>
                <a:sym typeface="+mn-ea"/>
              </a:rPr>
              <a:t>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回顾上节课知识，引入本节课内容，</a:t>
            </a:r>
            <a:r>
              <a:rPr lang="en-US" altLang="zh-CN" dirty="0">
                <a:latin typeface="宋体" panose="02010600030101010101" pitchFamily="2" charset="-122"/>
                <a:ea typeface="+mn-ea"/>
                <a:cs typeface="宋体" panose="02010600030101010101" pitchFamily="2" charset="-122"/>
                <a:sym typeface="+mn-ea"/>
              </a:rPr>
              <a:t>EP Robot </a:t>
            </a:r>
            <a:r>
              <a:rPr lang="zh-CN" altLang="en-US" dirty="0">
                <a:latin typeface="宋体" panose="02010600030101010101" pitchFamily="2" charset="-122"/>
                <a:ea typeface="+mn-ea"/>
                <a:cs typeface="宋体" panose="02010600030101010101" pitchFamily="2" charset="-122"/>
                <a:sym typeface="+mn-ea"/>
              </a:rPr>
              <a:t>的颜色及灯效</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上课教师积极引导学生回答问题；</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（观察机器，找一找机器的哪个部件可以表达情绪呢？）</a:t>
            </a:r>
          </a:p>
          <a:p>
            <a:pPr algn="l" fontAlgn="auto">
              <a:lnSpc>
                <a:spcPct val="150000"/>
              </a:lnSpc>
            </a:pPr>
            <a:r>
              <a:rPr lang="zh-CN" altLang="en-US" dirty="0">
                <a:latin typeface="宋体" panose="02010600030101010101" pitchFamily="2" charset="-122"/>
                <a:ea typeface="+mn-ea"/>
                <a:sym typeface="字魂59号-创粗黑" panose="00000500000000000000" pitchFamily="2" charset="-122"/>
              </a:rPr>
              <a:t>我已经知道自己有一双腿可以走动了，于是，我充满好奇的到处奔走，走到外面发现了很多美好的事物。</a:t>
            </a:r>
            <a:r>
              <a:rPr lang="zh-CN" altLang="en-US" dirty="0">
                <a:latin typeface="宋体" panose="02010600030101010101" pitchFamily="2" charset="-122"/>
                <a:ea typeface="+mn-ea"/>
                <a:sym typeface="+mn-ea"/>
              </a:rPr>
              <a:t>今天，我走在街上看到许多孩子们在嬉戏玩耍，我特别激动和兴奋，那</a:t>
            </a:r>
            <a:r>
              <a:rPr lang="en-US" altLang="zh-CN" dirty="0">
                <a:latin typeface="宋体" panose="02010600030101010101" pitchFamily="2" charset="-122"/>
                <a:ea typeface="+mn-ea"/>
                <a:sym typeface="+mn-ea"/>
              </a:rPr>
              <a:t>...</a:t>
            </a:r>
            <a:r>
              <a:rPr lang="zh-CN" altLang="en-US" dirty="0">
                <a:latin typeface="宋体" panose="02010600030101010101" pitchFamily="2" charset="-122"/>
                <a:ea typeface="+mn-ea"/>
                <a:sym typeface="+mn-ea"/>
              </a:rPr>
              <a:t>我要如何与人分享心情呢？</a:t>
            </a:r>
            <a:r>
              <a:rPr lang="zh-CN" altLang="en-US" dirty="0">
                <a:latin typeface="宋体" panose="02010600030101010101" pitchFamily="2" charset="-122"/>
                <a:ea typeface="+mn-ea"/>
                <a:cs typeface="宋体" panose="02010600030101010101" pitchFamily="2" charset="-122"/>
                <a:sym typeface="+mn-ea"/>
              </a:rPr>
              <a:t>可通过提问的方式与学生互动（同学们平时在外面看到学生帮扶老人过马路、看到学校的文艺晚会、看到甜品店的蛋糕</a:t>
            </a:r>
            <a:r>
              <a:rPr lang="en-US" altLang="zh-CN" dirty="0">
                <a:latin typeface="宋体" panose="02010600030101010101" pitchFamily="2" charset="-122"/>
                <a:ea typeface="+mn-ea"/>
                <a:cs typeface="宋体" panose="02010600030101010101" pitchFamily="2" charset="-122"/>
                <a:sym typeface="+mn-ea"/>
              </a:rPr>
              <a:t>... ...</a:t>
            </a:r>
            <a:r>
              <a:rPr lang="zh-CN" altLang="en-US" dirty="0">
                <a:latin typeface="宋体" panose="02010600030101010101" pitchFamily="2" charset="-122"/>
                <a:ea typeface="+mn-ea"/>
                <a:cs typeface="宋体" panose="02010600030101010101" pitchFamily="2" charset="-122"/>
                <a:sym typeface="+mn-ea"/>
              </a:rPr>
              <a:t>时的心情，让学生</a:t>
            </a:r>
            <a:r>
              <a:rPr lang="zh-CN" altLang="en-US" dirty="0">
                <a:solidFill>
                  <a:srgbClr val="FF0000"/>
                </a:solidFill>
                <a:latin typeface="宋体" panose="02010600030101010101" pitchFamily="2" charset="-122"/>
                <a:ea typeface="+mn-ea"/>
                <a:cs typeface="宋体" panose="02010600030101010101" pitchFamily="2" charset="-122"/>
                <a:sym typeface="+mn-ea"/>
              </a:rPr>
              <a:t>回答，教师可以从学生们的回答中，去引出我们如何用</a:t>
            </a:r>
            <a:r>
              <a:rPr lang="en-US" altLang="zh-CN" dirty="0">
                <a:solidFill>
                  <a:srgbClr val="FF0000"/>
                </a:solidFill>
                <a:latin typeface="宋体" panose="02010600030101010101" pitchFamily="2" charset="-122"/>
                <a:ea typeface="+mn-ea"/>
                <a:cs typeface="宋体" panose="02010600030101010101" pitchFamily="2" charset="-122"/>
                <a:sym typeface="+mn-ea"/>
              </a:rPr>
              <a:t>EP Robot </a:t>
            </a:r>
            <a:r>
              <a:rPr lang="zh-CN" altLang="en-US" dirty="0">
                <a:solidFill>
                  <a:srgbClr val="FF0000"/>
                </a:solidFill>
                <a:latin typeface="宋体" panose="02010600030101010101" pitchFamily="2" charset="-122"/>
                <a:ea typeface="+mn-ea"/>
                <a:cs typeface="宋体" panose="02010600030101010101" pitchFamily="2" charset="-122"/>
                <a:sym typeface="+mn-ea"/>
              </a:rPr>
              <a:t>去表达感情呢？接着就可以进入我们课程内容的学习了。</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03576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85876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PBL</a:t>
            </a:r>
            <a:r>
              <a:rPr lang="zh-CN" altLang="en-US" dirty="0">
                <a:latin typeface="宋体" panose="02010600030101010101" pitchFamily="2" charset="-122"/>
                <a:ea typeface="+mn-ea"/>
                <a:cs typeface="宋体" panose="02010600030101010101" pitchFamily="2" charset="-122"/>
                <a:sym typeface="+mn-ea"/>
              </a:rPr>
              <a:t>（</a:t>
            </a:r>
            <a:r>
              <a:rPr lang="en-US" altLang="zh-CN" dirty="0">
                <a:latin typeface="宋体" panose="02010600030101010101" pitchFamily="2" charset="-122"/>
                <a:ea typeface="+mn-ea"/>
                <a:cs typeface="宋体" panose="02010600030101010101" pitchFamily="2" charset="-122"/>
                <a:sym typeface="+mn-ea"/>
              </a:rPr>
              <a:t>Problem Based Learning ) </a:t>
            </a:r>
            <a:r>
              <a:rPr lang="zh-CN" altLang="en-US" dirty="0">
                <a:latin typeface="宋体" panose="02010600030101010101" pitchFamily="2" charset="-122"/>
                <a:ea typeface="+mn-ea"/>
                <a:cs typeface="宋体" panose="02010600030101010101" pitchFamily="2" charset="-122"/>
                <a:sym typeface="+mn-ea"/>
              </a:rPr>
              <a:t>基于问题引导学生完成本节课的任务。</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上课教师通过提问的形式积极引导学生，让学生带着问题去学习和探索课程内容，且激发学生想要学习和完成目标的积极心理。</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现在，我们要如何分享心情呢？我们来学习一下，我们这节课要学习以及完成的目标吧。</a:t>
            </a:r>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79695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91022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zh-CN" altLang="en-US" b="1" dirty="0" smtClean="0">
                <a:latin typeface="宋体" panose="02010600030101010101" pitchFamily="2" charset="-122"/>
                <a:ea typeface="+mn-ea"/>
                <a:cs typeface="宋体" panose="02010600030101010101" pitchFamily="2" charset="-122"/>
                <a:sym typeface="+mn-ea"/>
              </a:rPr>
              <a:t>：</a:t>
            </a:r>
            <a:r>
              <a:rPr lang="en-US" altLang="zh-CN" b="0" dirty="0">
                <a:latin typeface="宋体" panose="02010600030101010101" pitchFamily="2" charset="-122"/>
                <a:ea typeface="+mn-ea"/>
                <a:cs typeface="宋体" panose="02010600030101010101" pitchFamily="2" charset="-122"/>
                <a:sym typeface="+mn-ea"/>
              </a:rPr>
              <a:t>2</a:t>
            </a:r>
            <a:r>
              <a:rPr lang="en-US" altLang="zh-CN" dirty="0" smtClean="0">
                <a:latin typeface="宋体" panose="02010600030101010101" pitchFamily="2" charset="-122"/>
                <a:ea typeface="+mn-ea"/>
                <a:cs typeface="宋体" panose="02010600030101010101" pitchFamily="2" charset="-122"/>
                <a:sym typeface="+mn-ea"/>
              </a:rPr>
              <a:t>min</a:t>
            </a:r>
            <a:endParaRPr lang="en-US" altLang="zh-CN"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b="1" dirty="0" smtClean="0">
                <a:latin typeface="宋体" panose="02010600030101010101" pitchFamily="2" charset="-122"/>
                <a:ea typeface="+mn-ea"/>
                <a:cs typeface="宋体" panose="02010600030101010101" pitchFamily="2" charset="-122"/>
                <a:sym typeface="+mn-ea"/>
              </a:rPr>
              <a:t>：</a:t>
            </a:r>
            <a:r>
              <a:rPr lang="zh-CN" altLang="en-US" b="0" dirty="0" smtClean="0">
                <a:latin typeface="宋体" panose="02010600030101010101" pitchFamily="2" charset="-122"/>
                <a:ea typeface="+mn-ea"/>
                <a:cs typeface="宋体" panose="02010600030101010101" pitchFamily="2" charset="-122"/>
                <a:sym typeface="+mn-ea"/>
              </a:rPr>
              <a:t>白炽灯和</a:t>
            </a:r>
            <a:r>
              <a:rPr lang="en-US" altLang="zh-CN" b="0" dirty="0" smtClean="0">
                <a:latin typeface="宋体" panose="02010600030101010101" pitchFamily="2" charset="-122"/>
                <a:ea typeface="+mn-ea"/>
                <a:cs typeface="宋体" panose="02010600030101010101" pitchFamily="2" charset="-122"/>
                <a:sym typeface="+mn-ea"/>
              </a:rPr>
              <a:t>LED</a:t>
            </a:r>
            <a:r>
              <a:rPr lang="zh-CN" altLang="en-US" b="0" dirty="0" smtClean="0">
                <a:latin typeface="宋体" panose="02010600030101010101" pitchFamily="2" charset="-122"/>
                <a:ea typeface="+mn-ea"/>
                <a:cs typeface="宋体" panose="02010600030101010101" pitchFamily="2" charset="-122"/>
                <a:sym typeface="+mn-ea"/>
              </a:rPr>
              <a:t>灯的</a:t>
            </a:r>
            <a:r>
              <a:rPr lang="zh-CN" altLang="en-US" dirty="0" smtClean="0">
                <a:latin typeface="宋体" panose="02010600030101010101" pitchFamily="2" charset="-122"/>
                <a:ea typeface="+mn-ea"/>
                <a:cs typeface="宋体" panose="02010600030101010101" pitchFamily="2" charset="-122"/>
                <a:sym typeface="+mn-ea"/>
              </a:rPr>
              <a:t>背景知识</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注</a:t>
            </a:r>
            <a:r>
              <a:rPr lang="zh-CN" altLang="en-US" b="1" dirty="0">
                <a:latin typeface="宋体" panose="02010600030101010101" pitchFamily="2" charset="-122"/>
                <a:ea typeface="+mn-ea"/>
                <a:cs typeface="宋体" panose="02010600030101010101" pitchFamily="2" charset="-122"/>
                <a:sym typeface="+mn-ea"/>
              </a:rPr>
              <a:t>意：</a:t>
            </a:r>
            <a:r>
              <a:rPr lang="zh-CN" altLang="en-US" dirty="0">
                <a:latin typeface="宋体" panose="02010600030101010101" pitchFamily="2" charset="-122"/>
                <a:ea typeface="+mn-ea"/>
                <a:cs typeface="宋体" panose="02010600030101010101" pitchFamily="2" charset="-122"/>
                <a:sym typeface="+mn-ea"/>
              </a:rPr>
              <a:t>教师</a:t>
            </a:r>
            <a:r>
              <a:rPr lang="zh-CN" altLang="en-US" dirty="0" smtClean="0">
                <a:latin typeface="宋体" panose="02010600030101010101" pitchFamily="2" charset="-122"/>
                <a:ea typeface="+mn-ea"/>
                <a:cs typeface="宋体" panose="02010600030101010101" pitchFamily="2" charset="-122"/>
                <a:sym typeface="+mn-ea"/>
              </a:rPr>
              <a:t>可简单介绍白炽灯和</a:t>
            </a:r>
            <a:r>
              <a:rPr lang="en-US" altLang="zh-CN" dirty="0" smtClean="0">
                <a:latin typeface="宋体" panose="02010600030101010101" pitchFamily="2" charset="-122"/>
                <a:ea typeface="+mn-ea"/>
                <a:cs typeface="宋体" panose="02010600030101010101" pitchFamily="2" charset="-122"/>
                <a:sym typeface="+mn-ea"/>
              </a:rPr>
              <a:t>LED</a:t>
            </a:r>
            <a:r>
              <a:rPr lang="zh-CN" altLang="en-US" dirty="0" smtClean="0">
                <a:latin typeface="宋体" panose="02010600030101010101" pitchFamily="2" charset="-122"/>
                <a:ea typeface="+mn-ea"/>
                <a:cs typeface="宋体" panose="02010600030101010101" pitchFamily="2" charset="-122"/>
                <a:sym typeface="+mn-ea"/>
              </a:rPr>
              <a:t>灯的发光原理</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话</a:t>
            </a:r>
            <a:r>
              <a:rPr lang="zh-CN" altLang="en-US" b="1" dirty="0">
                <a:latin typeface="宋体" panose="02010600030101010101" pitchFamily="2" charset="-122"/>
                <a:ea typeface="+mn-ea"/>
                <a:cs typeface="宋体" panose="02010600030101010101" pitchFamily="2" charset="-122"/>
                <a:sym typeface="+mn-ea"/>
              </a:rPr>
              <a:t>术</a:t>
            </a:r>
            <a:r>
              <a:rPr lang="zh-CN" altLang="en-US" b="1" dirty="0" smtClean="0">
                <a:latin typeface="宋体" panose="02010600030101010101" pitchFamily="2" charset="-122"/>
                <a:ea typeface="+mn-ea"/>
                <a:cs typeface="宋体" panose="02010600030101010101" pitchFamily="2" charset="-122"/>
                <a:sym typeface="+mn-ea"/>
              </a:rPr>
              <a:t>：</a:t>
            </a:r>
            <a:r>
              <a:rPr lang="zh-CN" altLang="en-US" b="0" dirty="0" smtClean="0">
                <a:latin typeface="宋体" panose="02010600030101010101" pitchFamily="2" charset="-122"/>
                <a:ea typeface="+mn-ea"/>
                <a:cs typeface="宋体" panose="02010600030101010101" pitchFamily="2" charset="-122"/>
                <a:sym typeface="+mn-ea"/>
              </a:rPr>
              <a:t>白炽灯和</a:t>
            </a:r>
            <a:r>
              <a:rPr lang="en-US" altLang="zh-CN" b="0" dirty="0" smtClean="0">
                <a:latin typeface="宋体" panose="02010600030101010101" pitchFamily="2" charset="-122"/>
                <a:ea typeface="+mn-ea"/>
                <a:cs typeface="宋体" panose="02010600030101010101" pitchFamily="2" charset="-122"/>
                <a:sym typeface="+mn-ea"/>
              </a:rPr>
              <a:t>LED</a:t>
            </a:r>
            <a:r>
              <a:rPr lang="zh-CN" altLang="en-US" b="0" dirty="0" smtClean="0">
                <a:latin typeface="宋体" panose="02010600030101010101" pitchFamily="2" charset="-122"/>
                <a:ea typeface="+mn-ea"/>
                <a:cs typeface="宋体" panose="02010600030101010101" pitchFamily="2" charset="-122"/>
                <a:sym typeface="+mn-ea"/>
              </a:rPr>
              <a:t>灯在我们的生活中都随处可见了，那同学们知道它们是怎么发光的呢？我们一起来简单的来简单地了解一下，看看它们是怎么发光的。</a:t>
            </a:r>
            <a:endParaRPr lang="zh-CN" altLang="en-US" b="0"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65862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教师可用通俗易懂的语言带着学生一起认识</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首先，我们要知道</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灯的位置在哪？观察机器，找一找</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a:t>
            </a:r>
            <a:r>
              <a:rPr lang="zh-CN" altLang="en-US" b="1" dirty="0">
                <a:latin typeface="宋体" panose="02010600030101010101" pitchFamily="2" charset="-122"/>
                <a:ea typeface="+mn-ea"/>
                <a:sym typeface="+mn-ea"/>
              </a:rPr>
              <a:t>底盘（前侧、后侧、左侧、右侧）；云台（左侧、右侧）</a:t>
            </a:r>
          </a:p>
          <a:p>
            <a:r>
              <a:rPr lang="zh-CN" altLang="en-US" dirty="0">
                <a:latin typeface="宋体" panose="02010600030101010101" pitchFamily="2" charset="-122"/>
                <a:ea typeface="+mn-ea"/>
                <a:cs typeface="宋体" panose="02010600030101010101" pitchFamily="2" charset="-122"/>
                <a:sym typeface="+mn-ea"/>
              </a:rPr>
              <a:t>可以通过提问的方式与学生互动，让学生找寻机器上</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灯的位置，云台和底盘分别在哪些位置上。</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6577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教师可用通俗易懂的语言带着学生一起认识</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我们现在知道机器上</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灯的位置了，那同学们想不想知道</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灯能够呈现出什么颜色，能够呈现出多少种颜色呢？同学们打开自己的编程软件，自己查找</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灯的颜色在哪？都有哪些颜色。</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893386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23" name="图片 22" descr="球"/>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25"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8" name="TextBox 29"/>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p:cNvGrpSpPr/>
          <p:nvPr userDrawn="1"/>
        </p:nvGrpSpPr>
        <p:grpSpPr>
          <a:xfrm>
            <a:off x="7353150" y="4535417"/>
            <a:ext cx="2666198" cy="546047"/>
            <a:chOff x="7619849" y="4597493"/>
            <a:chExt cx="2666198" cy="546047"/>
          </a:xfrm>
        </p:grpSpPr>
        <p:sp>
          <p:nvSpPr>
            <p:cNvPr id="10" name="矩形: 圆角 9"/>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p:cNvGrpSpPr/>
          <p:nvPr userDrawn="1"/>
        </p:nvGrpSpPr>
        <p:grpSpPr>
          <a:xfrm>
            <a:off x="1707614" y="1366090"/>
            <a:ext cx="6422834" cy="612000"/>
            <a:chOff x="1707614" y="1366090"/>
            <a:chExt cx="6422834" cy="612000"/>
          </a:xfrm>
        </p:grpSpPr>
        <p:sp>
          <p:nvSpPr>
            <p:cNvPr id="29" name="矩形: 圆角 28"/>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p>
          </p:txBody>
        </p:sp>
      </p:grpSp>
      <p:sp>
        <p:nvSpPr>
          <p:cNvPr id="31" name="文本框 30"/>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64" name="矩形 363"/>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t>‹#›</a:t>
            </a:fld>
            <a:endParaRPr lang="zh-CN" altLang="en-US">
              <a:solidFill>
                <a:schemeClr val="bg1"/>
              </a:solidFill>
            </a:endParaRPr>
          </a:p>
        </p:txBody>
      </p:sp>
      <p:sp>
        <p:nvSpPr>
          <p:cNvPr id="366" name="矩形 365"/>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p:cNvGrpSpPr/>
          <p:nvPr userDrawn="1"/>
        </p:nvGrpSpPr>
        <p:grpSpPr>
          <a:xfrm>
            <a:off x="5426725" y="1930358"/>
            <a:ext cx="1387473" cy="1387473"/>
            <a:chOff x="4086860" y="1789432"/>
            <a:chExt cx="1387473" cy="1387473"/>
          </a:xfrm>
          <a:solidFill>
            <a:srgbClr val="3D85F9"/>
          </a:solidFill>
        </p:grpSpPr>
        <p:sp>
          <p:nvSpPr>
            <p:cNvPr id="369" name="椭圆 368"/>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617506" y="2792229"/>
            <a:ext cx="3909307" cy="3564121"/>
            <a:chOff x="3884613" y="1412875"/>
            <a:chExt cx="4422775" cy="4032250"/>
          </a:xfrm>
        </p:grpSpPr>
        <p:sp>
          <p:nvSpPr>
            <p:cNvPr id="372"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382"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2"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445"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446"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447"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448" name="矩形 447"/>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a:t>
            </a:fld>
            <a:endParaRPr lang="zh-CN" altLang="en-US"/>
          </a:p>
        </p:txBody>
      </p:sp>
      <p:sp>
        <p:nvSpPr>
          <p:cNvPr id="451" name="矩形 450"/>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99" name="图片 98" descr="球"/>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101"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5.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7.png"/><Relationship Id="rId5" Type="http://schemas.openxmlformats.org/officeDocument/2006/relationships/notesSlide" Target="../notesSlides/notesSlide22.xml"/><Relationship Id="rId10" Type="http://schemas.openxmlformats.org/officeDocument/2006/relationships/image" Target="../media/image3.png"/><Relationship Id="rId4" Type="http://schemas.openxmlformats.org/officeDocument/2006/relationships/slideLayout" Target="../slideLayouts/slideLayout6.xml"/><Relationship Id="rId9"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9.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9" name="TextBox 29"/>
          <p:cNvSpPr txBox="1"/>
          <p:nvPr/>
        </p:nvSpPr>
        <p:spPr>
          <a:xfrm>
            <a:off x="5559742" y="773303"/>
            <a:ext cx="5027546" cy="1573508"/>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3</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p:nvSpPr>
        <p:spPr>
          <a:xfrm>
            <a:off x="7047571" y="2201733"/>
            <a:ext cx="4806175" cy="1200329"/>
          </a:xfrm>
          <a:prstGeom prst="rect">
            <a:avLst/>
          </a:prstGeom>
          <a:noFill/>
        </p:spPr>
        <p:txBody>
          <a:bodyPr wrap="square" rtlCol="0">
            <a:spAutoFit/>
          </a:bodyPr>
          <a:lstStyle/>
          <a:p>
            <a:pPr lvl="0" algn="ctr">
              <a:defRPr/>
            </a:pPr>
            <a:r>
              <a:rPr lang="zh-CN" altLang="en-US"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rPr>
              <a:t>控制</a:t>
            </a:r>
            <a:r>
              <a:rPr lang="en-US" altLang="zh-CN"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rPr>
              <a:t>LED</a:t>
            </a:r>
            <a:r>
              <a:rPr lang="zh-CN" altLang="en-US"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rPr>
              <a:t>灯</a:t>
            </a: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1</a:t>
            </a:fld>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685" y="1305232"/>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10</a:t>
            </a:fld>
            <a:endParaRPr lang="zh-CN" altLang="en-US"/>
          </a:p>
        </p:txBody>
      </p:sp>
      <p:sp>
        <p:nvSpPr>
          <p:cNvPr id="11" name="矩形: 圆角 10"/>
          <p:cNvSpPr/>
          <p:nvPr/>
        </p:nvSpPr>
        <p:spPr>
          <a:xfrm>
            <a:off x="1847850" y="1366090"/>
            <a:ext cx="567569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latin typeface="方正兰亭黑简体" panose="02000000000000000000" pitchFamily="2" charset="-122"/>
                <a:ea typeface="方正兰亭黑简体" panose="02000000000000000000" pitchFamily="2" charset="-122"/>
              </a:rPr>
              <a:t>我的</a:t>
            </a:r>
            <a:r>
              <a:rPr lang="en-US" altLang="zh-CN" sz="3200" b="1" dirty="0">
                <a:latin typeface="方正兰亭黑简体" panose="02000000000000000000" pitchFamily="2" charset="-122"/>
                <a:ea typeface="方正兰亭黑简体" panose="02000000000000000000" pitchFamily="2" charset="-122"/>
              </a:rPr>
              <a:t>LED</a:t>
            </a:r>
            <a:r>
              <a:rPr lang="zh-CN" altLang="en-US" sz="3200" b="1" dirty="0">
                <a:latin typeface="方正兰亭黑简体" panose="02000000000000000000" pitchFamily="2" charset="-122"/>
                <a:ea typeface="方正兰亭黑简体" panose="02000000000000000000" pitchFamily="2" charset="-122"/>
              </a:rPr>
              <a:t>灯都有哪些效果呢？</a:t>
            </a:r>
            <a:endParaRPr lang="en-US" altLang="zh-CN" sz="3200" b="1" dirty="0">
              <a:latin typeface="方正兰亭黑简体" panose="02000000000000000000" pitchFamily="2" charset="-122"/>
              <a:ea typeface="方正兰亭黑简体" panose="02000000000000000000" pitchFamily="2" charset="-122"/>
            </a:endParaRPr>
          </a:p>
        </p:txBody>
      </p:sp>
      <p:sp>
        <p:nvSpPr>
          <p:cNvPr id="18" name="文本框 17"/>
          <p:cNvSpPr txBox="1"/>
          <p:nvPr/>
        </p:nvSpPr>
        <p:spPr>
          <a:xfrm>
            <a:off x="1942245" y="2122163"/>
            <a:ext cx="6977420" cy="491490"/>
          </a:xfrm>
          <a:prstGeom prst="rect">
            <a:avLst/>
          </a:prstGeom>
          <a:noFill/>
        </p:spPr>
        <p:txBody>
          <a:bodyPr wrap="square" rtlCol="0">
            <a:spAutoFit/>
          </a:bodyPr>
          <a:lstStyle/>
          <a:p>
            <a:r>
              <a:rPr lang="zh-CN" altLang="en-US" sz="2600" b="1" dirty="0">
                <a:latin typeface="方正兰亭黑简体" panose="02000000000000000000" pitchFamily="2" charset="-122"/>
                <a:ea typeface="方正兰亭黑简体" panose="02000000000000000000" pitchFamily="2" charset="-122"/>
                <a:sym typeface="+mn-ea"/>
              </a:rPr>
              <a:t>常亮、熄灭、呼吸、闪烁、跑马灯。</a:t>
            </a:r>
            <a:endParaRPr lang="zh-CN" altLang="en-US" sz="2600" b="1" dirty="0">
              <a:latin typeface="方正兰亭黑简体" panose="02000000000000000000" pitchFamily="2" charset="-122"/>
              <a:ea typeface="方正兰亭黑简体" panose="02000000000000000000" pitchFamily="2" charset="-122"/>
            </a:endParaRPr>
          </a:p>
        </p:txBody>
      </p:sp>
      <p:pic>
        <p:nvPicPr>
          <p:cNvPr id="24" name="图片 23"/>
          <p:cNvPicPr>
            <a:picLocks noChangeAspect="1"/>
          </p:cNvPicPr>
          <p:nvPr/>
        </p:nvPicPr>
        <p:blipFill>
          <a:blip r:embed="rId7"/>
          <a:srcRect r="17158"/>
          <a:stretch>
            <a:fillRect/>
          </a:stretch>
        </p:blipFill>
        <p:spPr>
          <a:xfrm>
            <a:off x="6349194" y="3246596"/>
            <a:ext cx="4522811" cy="3231880"/>
          </a:xfrm>
          <a:prstGeom prst="rect">
            <a:avLst/>
          </a:prstGeom>
        </p:spPr>
      </p:pic>
      <p:pic>
        <p:nvPicPr>
          <p:cNvPr id="25" name="图片 24"/>
          <p:cNvPicPr>
            <a:picLocks noChangeAspect="1"/>
          </p:cNvPicPr>
          <p:nvPr/>
        </p:nvPicPr>
        <p:blipFill>
          <a:blip r:embed="rId8"/>
          <a:srcRect r="16075"/>
          <a:stretch>
            <a:fillRect/>
          </a:stretch>
        </p:blipFill>
        <p:spPr>
          <a:xfrm>
            <a:off x="1353647" y="3247715"/>
            <a:ext cx="4998087" cy="3241556"/>
          </a:xfrm>
          <a:prstGeom prst="rect">
            <a:avLst/>
          </a:prstGeom>
        </p:spPr>
      </p:pic>
      <p:sp>
        <p:nvSpPr>
          <p:cNvPr id="26" name="矩形 25"/>
          <p:cNvSpPr/>
          <p:nvPr/>
        </p:nvSpPr>
        <p:spPr>
          <a:xfrm>
            <a:off x="3850640" y="3681095"/>
            <a:ext cx="2388235" cy="214249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652510" y="3799205"/>
            <a:ext cx="2219960" cy="6248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8" grpId="0"/>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685" y="1305232"/>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8"/>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11</a:t>
            </a:fld>
            <a:endParaRPr lang="zh-CN" altLang="en-US"/>
          </a:p>
        </p:txBody>
      </p:sp>
      <p:sp>
        <p:nvSpPr>
          <p:cNvPr id="11" name="矩形: 圆角 10"/>
          <p:cNvSpPr/>
          <p:nvPr/>
        </p:nvSpPr>
        <p:spPr>
          <a:xfrm>
            <a:off x="1847850" y="1366090"/>
            <a:ext cx="567569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latin typeface="方正兰亭黑简体" panose="02000000000000000000" pitchFamily="2" charset="-122"/>
                <a:ea typeface="方正兰亭黑简体" panose="02000000000000000000" pitchFamily="2" charset="-122"/>
              </a:rPr>
              <a:t>我的</a:t>
            </a:r>
            <a:r>
              <a:rPr lang="en-US" altLang="zh-CN" sz="3200" b="1" dirty="0">
                <a:latin typeface="方正兰亭黑简体" panose="02000000000000000000" pitchFamily="2" charset="-122"/>
                <a:ea typeface="方正兰亭黑简体" panose="02000000000000000000" pitchFamily="2" charset="-122"/>
              </a:rPr>
              <a:t>LED</a:t>
            </a:r>
            <a:r>
              <a:rPr lang="zh-CN" altLang="en-US" sz="3200" b="1" dirty="0">
                <a:latin typeface="方正兰亭黑简体" panose="02000000000000000000" pitchFamily="2" charset="-122"/>
                <a:ea typeface="方正兰亭黑简体" panose="02000000000000000000" pitchFamily="2" charset="-122"/>
              </a:rPr>
              <a:t>灯都有哪些效果呢？</a:t>
            </a:r>
            <a:endParaRPr lang="en-US" altLang="zh-CN" sz="3200" b="1" dirty="0">
              <a:latin typeface="方正兰亭黑简体" panose="02000000000000000000" pitchFamily="2" charset="-122"/>
              <a:ea typeface="方正兰亭黑简体" panose="02000000000000000000" pitchFamily="2" charset="-122"/>
            </a:endParaRPr>
          </a:p>
        </p:txBody>
      </p:sp>
      <p:pic>
        <p:nvPicPr>
          <p:cNvPr id="20" name="e6dbfc6c626e289330d909c396fdd76c">
            <a:hlinkClick r:id="" action="ppaction://media"/>
          </p:cNvPr>
          <p:cNvPicPr/>
          <p:nvPr>
            <a:videoFile r:link="rId2"/>
            <p:extLst>
              <p:ext uri="{DAA4B4D4-6D71-4841-9C94-3DE7FCFB9230}">
                <p14:media xmlns:p14="http://schemas.microsoft.com/office/powerpoint/2010/main" r:embed="rId1"/>
              </p:ext>
            </p:extLst>
          </p:nvPr>
        </p:nvPicPr>
        <p:blipFill>
          <a:blip r:embed="rId9"/>
          <a:stretch>
            <a:fillRect/>
          </a:stretch>
        </p:blipFill>
        <p:spPr>
          <a:xfrm>
            <a:off x="951230" y="2456180"/>
            <a:ext cx="6689725" cy="4128135"/>
          </a:xfrm>
          <a:prstGeom prst="rect">
            <a:avLst/>
          </a:prstGeom>
        </p:spPr>
      </p:pic>
      <p:sp>
        <p:nvSpPr>
          <p:cNvPr id="13" name="云形标注 12"/>
          <p:cNvSpPr/>
          <p:nvPr/>
        </p:nvSpPr>
        <p:spPr>
          <a:xfrm>
            <a:off x="7628473" y="629581"/>
            <a:ext cx="4199883" cy="2231869"/>
          </a:xfrm>
          <a:prstGeom prst="cloudCallou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323906" y="1165345"/>
            <a:ext cx="2983376" cy="1292662"/>
          </a:xfrm>
          <a:prstGeom prst="rect">
            <a:avLst/>
          </a:prstGeom>
        </p:spPr>
        <p:txBody>
          <a:bodyPr wrap="square">
            <a:spAutoFit/>
          </a:bodyPr>
          <a:lstStyle/>
          <a:p>
            <a:r>
              <a:rPr lang="zh-CN" altLang="en-US" sz="2600" dirty="0" smtClean="0">
                <a:latin typeface="方正兰亭黑简体" panose="02000000000000000000" pitchFamily="2" charset="-122"/>
                <a:ea typeface="方正兰亭黑简体" panose="02000000000000000000" pitchFamily="2" charset="-122"/>
              </a:rPr>
              <a:t>思考</a:t>
            </a:r>
            <a:r>
              <a:rPr lang="zh-CN" altLang="en-US" sz="2600" dirty="0">
                <a:latin typeface="方正兰亭黑简体" panose="02000000000000000000" pitchFamily="2" charset="-122"/>
                <a:ea typeface="方正兰亭黑简体" panose="02000000000000000000" pitchFamily="2" charset="-122"/>
              </a:rPr>
              <a:t>：</a:t>
            </a:r>
            <a:r>
              <a:rPr lang="zh-CN" altLang="en-US" sz="2600" dirty="0" smtClean="0">
                <a:latin typeface="方正兰亭黑简体" panose="02000000000000000000" pitchFamily="2" charset="-122"/>
                <a:ea typeface="方正兰亭黑简体" panose="02000000000000000000" pitchFamily="2" charset="-122"/>
              </a:rPr>
              <a:t>机</a:t>
            </a:r>
            <a:r>
              <a:rPr lang="zh-CN" altLang="en-US" sz="2600" dirty="0">
                <a:latin typeface="方正兰亭黑简体" panose="02000000000000000000" pitchFamily="2" charset="-122"/>
                <a:ea typeface="方正兰亭黑简体" panose="02000000000000000000" pitchFamily="2" charset="-122"/>
              </a:rPr>
              <a:t>器</a:t>
            </a:r>
            <a:r>
              <a:rPr lang="zh-CN" altLang="en-US" sz="2600" dirty="0" smtClean="0">
                <a:latin typeface="方正兰亭黑简体" panose="02000000000000000000" pitchFamily="2" charset="-122"/>
                <a:ea typeface="方正兰亭黑简体" panose="02000000000000000000" pitchFamily="2" charset="-122"/>
              </a:rPr>
              <a:t>人</a:t>
            </a:r>
            <a:r>
              <a:rPr lang="zh-CN" altLang="en-US" sz="2600" dirty="0" smtClean="0">
                <a:latin typeface="方正兰亭黑简体" panose="02000000000000000000" pitchFamily="2" charset="-122"/>
                <a:ea typeface="方正兰亭黑简体" panose="02000000000000000000" pitchFamily="2" charset="-122"/>
                <a:sym typeface="+mn-ea"/>
              </a:rPr>
              <a:t>能否通过灯</a:t>
            </a:r>
            <a:r>
              <a:rPr lang="zh-CN" altLang="en-US" sz="2600" dirty="0">
                <a:latin typeface="方正兰亭黑简体" panose="02000000000000000000" pitchFamily="2" charset="-122"/>
                <a:ea typeface="方正兰亭黑简体" panose="02000000000000000000" pitchFamily="2" charset="-122"/>
                <a:sym typeface="+mn-ea"/>
              </a:rPr>
              <a:t>效来与人分</a:t>
            </a:r>
            <a:r>
              <a:rPr lang="zh-CN" altLang="en-US" sz="2600" dirty="0" smtClean="0">
                <a:latin typeface="方正兰亭黑简体" panose="02000000000000000000" pitchFamily="2" charset="-122"/>
                <a:ea typeface="方正兰亭黑简体" panose="02000000000000000000" pitchFamily="2" charset="-122"/>
                <a:sym typeface="+mn-ea"/>
              </a:rPr>
              <a:t>享心</a:t>
            </a:r>
            <a:r>
              <a:rPr lang="zh-CN" altLang="en-US" sz="2600" dirty="0">
                <a:latin typeface="方正兰亭黑简体" panose="02000000000000000000" pitchFamily="2" charset="-122"/>
                <a:ea typeface="方正兰亭黑简体" panose="02000000000000000000" pitchFamily="2" charset="-122"/>
                <a:sym typeface="+mn-ea"/>
              </a:rPr>
              <a:t>情呢</a:t>
            </a:r>
            <a:r>
              <a:rPr lang="zh-CN" altLang="en-US" sz="2600" dirty="0" smtClean="0">
                <a:latin typeface="方正兰亭黑简体" panose="02000000000000000000" pitchFamily="2" charset="-122"/>
                <a:ea typeface="方正兰亭黑简体" panose="02000000000000000000" pitchFamily="2" charset="-122"/>
                <a:sym typeface="+mn-ea"/>
              </a:rPr>
              <a:t>？</a:t>
            </a:r>
            <a:endParaRPr lang="zh-CN" altLang="en-US" sz="2600" dirty="0">
              <a:latin typeface="方正兰亭黑简体" panose="02000000000000000000" pitchFamily="2" charset="-122"/>
              <a:ea typeface="方正兰亭黑简体" panose="02000000000000000000" pitchFamily="2" charset="-122"/>
            </a:endParaRPr>
          </a:p>
        </p:txBody>
      </p:sp>
      <p:pic>
        <p:nvPicPr>
          <p:cNvPr id="19" name="图片 18"/>
          <p:cNvPicPr/>
          <p:nvPr/>
        </p:nvPicPr>
        <p:blipFill>
          <a:blip r:embed="rId10"/>
          <a:srcRect l="27132" t="10046" r="27132" b="10551"/>
          <a:stretch>
            <a:fillRect/>
          </a:stretch>
        </p:blipFill>
        <p:spPr>
          <a:xfrm>
            <a:off x="8610600" y="3364943"/>
            <a:ext cx="3161432" cy="3097543"/>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additive="base">
                                        <p:cTn id="19" dur="29722" fill="hold"/>
                                        <p:tgtEl>
                                          <p:spTgt spid="20"/>
                                        </p:tgtEl>
                                      </p:cBhvr>
                                    </p:cmd>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30" repeatCount="indefinite" fill="hold" display="1">
                  <p:stCondLst>
                    <p:cond delay="indefinite"/>
                  </p:stCondLst>
                  <p:endCondLst>
                    <p:cond evt="onNext" delay="0">
                      <p:tgtEl>
                        <p:sldTgt/>
                      </p:tgtEl>
                    </p:cond>
                    <p:cond evt="onPrev" delay="0">
                      <p:tgtEl>
                        <p:sldTgt/>
                      </p:tgtEl>
                    </p:cond>
                  </p:endCondLst>
                </p:cTn>
                <p:tgtEl>
                  <p:spTgt spid="20"/>
                </p:tgtEl>
              </p:cMediaNode>
            </p:video>
            <p:seq concurrent="1" nextAc="seek">
              <p:cTn id="31" restart="whenNotActive" fill="hold" evtFilter="cancelBubble" nodeType="interactiveSeq">
                <p:stCondLst>
                  <p:cond evt="onClick" delay="0">
                    <p:tgtEl>
                      <p:spTgt spid="20"/>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additive="base">
                                        <p:cTn id="35" dur="1" fill="hold"/>
                                        <p:tgtEl>
                                          <p:spTgt spid="20"/>
                                        </p:tgtEl>
                                      </p:cBhvr>
                                    </p:cmd>
                                  </p:childTnLst>
                                </p:cTn>
                              </p:par>
                            </p:childTnLst>
                          </p:cTn>
                        </p:par>
                      </p:childTnLst>
                    </p:cTn>
                  </p:par>
                </p:childTnLst>
              </p:cTn>
              <p:nextCondLst>
                <p:cond evt="onClick" delay="0">
                  <p:tgtEl>
                    <p:spTgt spid="20"/>
                  </p:tgtEl>
                </p:cond>
              </p:nextCondLst>
            </p:seq>
          </p:childTnLst>
        </p:cTn>
      </p:par>
    </p:tnLst>
    <p:bldLst>
      <p:bldP spid="14" grpId="0"/>
      <p:bldP spid="11" grpId="0" animBg="1"/>
      <p:bldP spid="13"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685" y="1305232"/>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12</a:t>
            </a:fld>
            <a:endParaRPr lang="zh-CN" altLang="en-US"/>
          </a:p>
        </p:txBody>
      </p:sp>
      <p:sp>
        <p:nvSpPr>
          <p:cNvPr id="22" name="文本框 21"/>
          <p:cNvSpPr txBox="1"/>
          <p:nvPr/>
        </p:nvSpPr>
        <p:spPr>
          <a:xfrm>
            <a:off x="2073910" y="5965190"/>
            <a:ext cx="7575550" cy="491490"/>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设置底盘指定位置</a:t>
            </a:r>
            <a:r>
              <a:rPr lang="en-US" altLang="zh-CN" sz="2600" dirty="0">
                <a:latin typeface="方正兰亭黑简体" panose="02000000000000000000" pitchFamily="2" charset="-122"/>
                <a:ea typeface="方正兰亭黑简体" panose="02000000000000000000" pitchFamily="2" charset="-122"/>
              </a:rPr>
              <a:t>LED</a:t>
            </a:r>
            <a:r>
              <a:rPr lang="zh-CN" altLang="en-US" sz="2600" dirty="0">
                <a:latin typeface="方正兰亭黑简体" panose="02000000000000000000" pitchFamily="2" charset="-122"/>
                <a:ea typeface="方正兰亭黑简体" panose="02000000000000000000" pitchFamily="2" charset="-122"/>
              </a:rPr>
              <a:t>灯的颜色和灯效</a:t>
            </a:r>
          </a:p>
        </p:txBody>
      </p:sp>
      <p:pic>
        <p:nvPicPr>
          <p:cNvPr id="23" name="图片 22"/>
          <p:cNvPicPr>
            <a:picLocks noChangeAspect="1"/>
          </p:cNvPicPr>
          <p:nvPr/>
        </p:nvPicPr>
        <p:blipFill>
          <a:blip r:embed="rId7">
            <a:clrChange>
              <a:clrFrom>
                <a:srgbClr val="12283D">
                  <a:alpha val="100000"/>
                </a:srgbClr>
              </a:clrFrom>
              <a:clrTo>
                <a:srgbClr val="12283D">
                  <a:alpha val="100000"/>
                  <a:alpha val="0"/>
                </a:srgbClr>
              </a:clrTo>
            </a:clrChange>
          </a:blip>
          <a:stretch>
            <a:fillRect/>
          </a:stretch>
        </p:blipFill>
        <p:spPr>
          <a:xfrm>
            <a:off x="2855552" y="1879776"/>
            <a:ext cx="5467350" cy="942975"/>
          </a:xfrm>
          <a:prstGeom prst="rect">
            <a:avLst/>
          </a:prstGeom>
        </p:spPr>
      </p:pic>
      <p:pic>
        <p:nvPicPr>
          <p:cNvPr id="24" name="图片 23"/>
          <p:cNvPicPr>
            <a:picLocks noChangeAspect="1"/>
          </p:cNvPicPr>
          <p:nvPr/>
        </p:nvPicPr>
        <p:blipFill>
          <a:blip r:embed="rId8"/>
          <a:srcRect l="26541" t="14277" r="26072" b="13144"/>
          <a:stretch>
            <a:fillRect/>
          </a:stretch>
        </p:blipFill>
        <p:spPr>
          <a:xfrm>
            <a:off x="1097237" y="3000497"/>
            <a:ext cx="3435076" cy="2683228"/>
          </a:xfrm>
          <a:prstGeom prst="rect">
            <a:avLst/>
          </a:prstGeom>
        </p:spPr>
      </p:pic>
      <p:pic>
        <p:nvPicPr>
          <p:cNvPr id="25" name="图片 24"/>
          <p:cNvPicPr>
            <a:picLocks noChangeAspect="1"/>
          </p:cNvPicPr>
          <p:nvPr/>
        </p:nvPicPr>
        <p:blipFill>
          <a:blip r:embed="rId9"/>
          <a:srcRect l="12657" t="14528" r="28520" b="17044"/>
          <a:stretch>
            <a:fillRect/>
          </a:stretch>
        </p:blipFill>
        <p:spPr>
          <a:xfrm>
            <a:off x="4468751" y="3000363"/>
            <a:ext cx="3353468" cy="2683228"/>
          </a:xfrm>
          <a:prstGeom prst="rect">
            <a:avLst/>
          </a:prstGeom>
        </p:spPr>
      </p:pic>
      <p:pic>
        <p:nvPicPr>
          <p:cNvPr id="26" name="图片 25"/>
          <p:cNvPicPr>
            <a:picLocks noChangeAspect="1"/>
          </p:cNvPicPr>
          <p:nvPr/>
        </p:nvPicPr>
        <p:blipFill>
          <a:blip r:embed="rId10"/>
          <a:srcRect l="36665" r="15583" b="4831"/>
          <a:stretch>
            <a:fillRect/>
          </a:stretch>
        </p:blipFill>
        <p:spPr>
          <a:xfrm>
            <a:off x="7726997" y="2999862"/>
            <a:ext cx="2806106" cy="2684364"/>
          </a:xfrm>
          <a:prstGeom prst="rect">
            <a:avLst/>
          </a:prstGeom>
        </p:spPr>
      </p:pic>
      <p:grpSp>
        <p:nvGrpSpPr>
          <p:cNvPr id="5" name="组合 4"/>
          <p:cNvGrpSpPr/>
          <p:nvPr/>
        </p:nvGrpSpPr>
        <p:grpSpPr>
          <a:xfrm>
            <a:off x="1905635" y="1295400"/>
            <a:ext cx="8669655" cy="583565"/>
            <a:chOff x="1975541" y="1359426"/>
            <a:chExt cx="8906772" cy="583565"/>
          </a:xfrm>
        </p:grpSpPr>
        <p:sp>
          <p:nvSpPr>
            <p:cNvPr id="3" name="文本框 2"/>
            <p:cNvSpPr txBox="1"/>
            <p:nvPr/>
          </p:nvSpPr>
          <p:spPr>
            <a:xfrm>
              <a:off x="2340927" y="1359426"/>
              <a:ext cx="8541386" cy="583565"/>
            </a:xfrm>
            <a:prstGeom prst="rect">
              <a:avLst/>
            </a:prstGeom>
            <a:noFill/>
          </p:spPr>
          <p:txBody>
            <a:bodyPr wrap="square" rtlCol="0">
              <a:spAutoFit/>
            </a:bodyPr>
            <a:lstStyle/>
            <a:p>
              <a:r>
                <a:rPr lang="en-US" altLang="zh-CN" sz="3200" dirty="0">
                  <a:latin typeface="方正兰亭黑简体" panose="02000000000000000000" pitchFamily="2" charset="-122"/>
                  <a:ea typeface="方正兰亭黑简体" panose="02000000000000000000" pitchFamily="2" charset="-122"/>
                </a:rPr>
                <a:t>LED</a:t>
              </a:r>
              <a:r>
                <a:rPr lang="zh-CN" altLang="en-US" sz="3200" dirty="0">
                  <a:latin typeface="方正兰亭黑简体" panose="02000000000000000000" pitchFamily="2" charset="-122"/>
                  <a:ea typeface="方正兰亭黑简体" panose="02000000000000000000" pitchFamily="2" charset="-122"/>
                </a:rPr>
                <a:t>灯的设置</a:t>
              </a: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685" y="1305232"/>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13</a:t>
            </a:fld>
            <a:endParaRPr lang="zh-CN" altLang="en-US"/>
          </a:p>
        </p:txBody>
      </p:sp>
      <p:sp>
        <p:nvSpPr>
          <p:cNvPr id="28" name="文本框 27"/>
          <p:cNvSpPr txBox="1"/>
          <p:nvPr/>
        </p:nvSpPr>
        <p:spPr>
          <a:xfrm>
            <a:off x="2683510" y="6070600"/>
            <a:ext cx="6965950" cy="491490"/>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设置云台指定位置</a:t>
            </a:r>
            <a:r>
              <a:rPr lang="en-US" altLang="zh-CN" sz="2600" dirty="0">
                <a:latin typeface="方正兰亭黑简体" panose="02000000000000000000" pitchFamily="2" charset="-122"/>
                <a:ea typeface="方正兰亭黑简体" panose="02000000000000000000" pitchFamily="2" charset="-122"/>
              </a:rPr>
              <a:t>LED</a:t>
            </a:r>
            <a:r>
              <a:rPr lang="zh-CN" altLang="en-US" sz="2600" dirty="0">
                <a:latin typeface="方正兰亭黑简体" panose="02000000000000000000" pitchFamily="2" charset="-122"/>
                <a:ea typeface="方正兰亭黑简体" panose="02000000000000000000" pitchFamily="2" charset="-122"/>
              </a:rPr>
              <a:t>灯的颜色和灯效</a:t>
            </a:r>
          </a:p>
        </p:txBody>
      </p:sp>
      <p:pic>
        <p:nvPicPr>
          <p:cNvPr id="29" name="图片 28"/>
          <p:cNvPicPr>
            <a:picLocks noChangeAspect="1"/>
          </p:cNvPicPr>
          <p:nvPr/>
        </p:nvPicPr>
        <p:blipFill>
          <a:blip r:embed="rId7">
            <a:clrChange>
              <a:clrFrom>
                <a:srgbClr val="12283D">
                  <a:alpha val="100000"/>
                </a:srgbClr>
              </a:clrFrom>
              <a:clrTo>
                <a:srgbClr val="12283D">
                  <a:alpha val="100000"/>
                  <a:alpha val="0"/>
                </a:srgbClr>
              </a:clrTo>
            </a:clrChange>
          </a:blip>
          <a:stretch>
            <a:fillRect/>
          </a:stretch>
        </p:blipFill>
        <p:spPr>
          <a:xfrm>
            <a:off x="2214835" y="1847634"/>
            <a:ext cx="5680524" cy="974941"/>
          </a:xfrm>
          <a:prstGeom prst="rect">
            <a:avLst/>
          </a:prstGeom>
        </p:spPr>
      </p:pic>
      <p:pic>
        <p:nvPicPr>
          <p:cNvPr id="30" name="图片 29"/>
          <p:cNvPicPr>
            <a:picLocks noChangeAspect="1"/>
          </p:cNvPicPr>
          <p:nvPr/>
        </p:nvPicPr>
        <p:blipFill>
          <a:blip r:embed="rId8"/>
          <a:srcRect l="26741" t="9913" r="26447" b="9353"/>
          <a:stretch>
            <a:fillRect/>
          </a:stretch>
        </p:blipFill>
        <p:spPr>
          <a:xfrm>
            <a:off x="950400" y="2955301"/>
            <a:ext cx="3222499" cy="2984569"/>
          </a:xfrm>
          <a:prstGeom prst="rect">
            <a:avLst/>
          </a:prstGeom>
        </p:spPr>
      </p:pic>
      <p:pic>
        <p:nvPicPr>
          <p:cNvPr id="31" name="图片 30"/>
          <p:cNvPicPr>
            <a:picLocks noChangeAspect="1"/>
          </p:cNvPicPr>
          <p:nvPr/>
        </p:nvPicPr>
        <p:blipFill>
          <a:blip r:embed="rId9"/>
          <a:srcRect l="12657" t="14528" r="28520" b="17044"/>
          <a:stretch>
            <a:fillRect/>
          </a:stretch>
        </p:blipFill>
        <p:spPr>
          <a:xfrm>
            <a:off x="4172899" y="2953305"/>
            <a:ext cx="3715791" cy="2986565"/>
          </a:xfrm>
          <a:prstGeom prst="rect">
            <a:avLst/>
          </a:prstGeom>
        </p:spPr>
      </p:pic>
      <p:pic>
        <p:nvPicPr>
          <p:cNvPr id="32" name="图片 31"/>
          <p:cNvPicPr>
            <a:picLocks noChangeAspect="1"/>
          </p:cNvPicPr>
          <p:nvPr/>
        </p:nvPicPr>
        <p:blipFill>
          <a:blip r:embed="rId10"/>
          <a:srcRect l="36665" r="15583" b="4831"/>
          <a:stretch>
            <a:fillRect/>
          </a:stretch>
        </p:blipFill>
        <p:spPr>
          <a:xfrm>
            <a:off x="7882822" y="2953305"/>
            <a:ext cx="3470978" cy="2986564"/>
          </a:xfrm>
          <a:prstGeom prst="rect">
            <a:avLst/>
          </a:prstGeom>
        </p:spPr>
      </p:pic>
      <p:grpSp>
        <p:nvGrpSpPr>
          <p:cNvPr id="5" name="组合 4"/>
          <p:cNvGrpSpPr/>
          <p:nvPr/>
        </p:nvGrpSpPr>
        <p:grpSpPr>
          <a:xfrm>
            <a:off x="1905635" y="1295400"/>
            <a:ext cx="8669655" cy="583565"/>
            <a:chOff x="1975541" y="1359426"/>
            <a:chExt cx="8906772" cy="583565"/>
          </a:xfrm>
        </p:grpSpPr>
        <p:sp>
          <p:nvSpPr>
            <p:cNvPr id="3" name="文本框 2"/>
            <p:cNvSpPr txBox="1"/>
            <p:nvPr/>
          </p:nvSpPr>
          <p:spPr>
            <a:xfrm>
              <a:off x="2340927" y="1359426"/>
              <a:ext cx="8541386" cy="583565"/>
            </a:xfrm>
            <a:prstGeom prst="rect">
              <a:avLst/>
            </a:prstGeom>
            <a:noFill/>
          </p:spPr>
          <p:txBody>
            <a:bodyPr wrap="square" rtlCol="0">
              <a:spAutoFit/>
            </a:bodyPr>
            <a:lstStyle/>
            <a:p>
              <a:r>
                <a:rPr lang="en-US" altLang="zh-CN" sz="3200" dirty="0">
                  <a:latin typeface="方正兰亭黑简体" panose="02000000000000000000" pitchFamily="2" charset="-122"/>
                  <a:ea typeface="方正兰亭黑简体" panose="02000000000000000000" pitchFamily="2" charset="-122"/>
                </a:rPr>
                <a:t>LED</a:t>
              </a:r>
              <a:r>
                <a:rPr lang="zh-CN" altLang="en-US" sz="3200" dirty="0">
                  <a:latin typeface="方正兰亭黑简体" panose="02000000000000000000" pitchFamily="2" charset="-122"/>
                  <a:ea typeface="方正兰亭黑简体" panose="02000000000000000000" pitchFamily="2" charset="-122"/>
                </a:rPr>
                <a:t>灯的设置</a:t>
              </a: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 name="云形标注 15"/>
          <p:cNvSpPr/>
          <p:nvPr/>
        </p:nvSpPr>
        <p:spPr>
          <a:xfrm>
            <a:off x="7652016" y="100050"/>
            <a:ext cx="4539984" cy="2535178"/>
          </a:xfrm>
          <a:prstGeom prst="cloudCallou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322944" y="536218"/>
            <a:ext cx="3732585" cy="1692771"/>
          </a:xfrm>
          <a:prstGeom prst="rect">
            <a:avLst/>
          </a:prstGeom>
        </p:spPr>
        <p:txBody>
          <a:bodyPr wrap="square">
            <a:spAutoFit/>
          </a:bodyPr>
          <a:lstStyle/>
          <a:p>
            <a:r>
              <a:rPr lang="zh-CN" altLang="en-US" sz="2600" dirty="0" smtClean="0">
                <a:latin typeface="方正兰亭黑简体" panose="02000000000000000000" pitchFamily="2" charset="-122"/>
                <a:ea typeface="方正兰亭黑简体" panose="02000000000000000000" pitchFamily="2" charset="-122"/>
              </a:rPr>
              <a:t>思考：</a:t>
            </a:r>
            <a:r>
              <a:rPr lang="zh-CN" altLang="en-US" sz="2600" dirty="0">
                <a:latin typeface="方正兰亭黑简体" panose="02000000000000000000" pitchFamily="2" charset="-122"/>
                <a:ea typeface="方正兰亭黑简体" panose="02000000000000000000" pitchFamily="2" charset="-122"/>
              </a:rPr>
              <a:t>如果让你自己来设计一个机器人心情分享的小游戏，你会怎么设计呢？</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par>
                          <p:cTn id="33" fill="hold">
                            <p:stCondLst>
                              <p:cond delay="2000"/>
                            </p:stCondLst>
                            <p:childTnLst>
                              <p:par>
                                <p:cTn id="34" presetID="2" presetClass="entr" presetSubtype="4"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P spid="16"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14</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2" y="3519460"/>
            <a:ext cx="3909307" cy="2924906"/>
            <a:chOff x="3024188" y="1133475"/>
            <a:chExt cx="6140450" cy="4594225"/>
          </a:xfrm>
        </p:grpSpPr>
        <p:sp>
          <p:nvSpPr>
            <p:cNvPr id="83" name="îṣḻiḍè"/>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ş1ïḓé"/>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ṣḻïḍê"/>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sḷîḑè"/>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í$ľiďé"/>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ṥľïdê"/>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šļïḑè"/>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ŝḷîḓe"/>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1íḑe"/>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îş1îḓe"/>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š1îḍè"/>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i$ļïḍé"/>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ṩļíḓê"/>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ídé"/>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šḻiḍe"/>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ṧ1íďé"/>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ṩlíḑè"/>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sḷíďe"/>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îsliďè"/>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ṩḷídé"/>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šḷîďé"/>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Sļïde"/>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ḻiďe"/>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ïSḻïḑè"/>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ŝḷîḓè"/>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şľîďê"/>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šliďê"/>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š1iḑé"/>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íŝļîḍe"/>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îṣlíďe"/>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ṧľiḓe"/>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ïşľiḋe"/>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š1ïḋê"/>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ṣliḍê"/>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ïśļídè"/>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îṡ1ïde"/>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îṥ1ïḋé"/>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íśľîďé"/>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ïṣľíde"/>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íḋé"/>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îṩḻïḑê"/>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šḷiḍé"/>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ïṩľîďe"/>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îśľiḍè"/>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ïSlïďè"/>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î$líḍê"/>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îṡļíḑê"/>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ïṧlîḓé"/>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ḻíḓe"/>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iṥḻíďé"/>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îsḻíḑe"/>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íś1îďé"/>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ļíḋé"/>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iślîďé"/>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ľiḍê"/>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ïśľiḓé"/>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iṩliḋè"/>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líďé"/>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ṣľíḋé"/>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íş1íďè"/>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î$ḻíďé"/>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ṡľiḍê"/>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sḻïḋé"/>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Slïďé"/>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ṩ1îḓê"/>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íṧļïḋe"/>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î$ľîḋé"/>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ślîḓe"/>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îṡḷíďê"/>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šľiďè"/>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ṥļîḑé"/>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iṥḻïḋê"/>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ŝḷîḓé"/>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íšļiďè"/>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ïsḻîḓè"/>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îṡľiďé"/>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iṡḷîḍè"/>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iṧ1ïďe"/>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ṥ1ïḓê"/>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ḷiḓé"/>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ïṥḷíḋê"/>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îśḷiḑè"/>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ïšļíďe"/>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ís1îḑè"/>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íšļíḋè"/>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išḷiḓê"/>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îṧļiḋé"/>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íSḻîdê"/>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íṡḷîďé"/>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ís1ídè"/>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ís1ídé"/>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îṣ1ïḓe"/>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íSḻíḋè"/>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íṣḻïdê"/>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ṡ1iḓé"/>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ḷiďe"/>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îş1ídè"/>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ïŝḷîḋê"/>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ḻîdè"/>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ṩ1iďé"/>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ṥḻídè"/>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1îḓè"/>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íSļíďè"/>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işliḍê"/>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îs1íḓè"/>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iṩ1íḓè"/>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îṩļiḋê"/>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îşlîḋe"/>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ļïďê"/>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îṡ1iḑê"/>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sľîḓè"/>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Sľiďè"/>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îSḷiḑé"/>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îSḻiḑé"/>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ïśļiďè"/>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íṥḻîďe"/>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îşlïḑe"/>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îṥ1idê"/>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iśḷîḍé"/>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i$ļîḓè"/>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îşliḓè"/>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şlïḓé"/>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íŝļïḍê"/>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îṧlîdé"/>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îṧ1íḓé"/>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íṧlïdé"/>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ïṣḷîḑe"/>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îśļiḋé"/>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ï$ḷîdê"/>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iSḻîḍê"/>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í$lîḍê"/>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íṥļiďê"/>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išliďê"/>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ïṩļíḍè"/>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ïŝļiḑe"/>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îślîḍè"/>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ïsḻîḓé"/>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işľïḍe"/>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îs1iḓe"/>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íšḷïḓé"/>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íś1íḍé"/>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ṩļïḋê"/>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ïṡḷiḍè"/>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šlíḑè"/>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ṥļiḍé"/>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Sľíḋè"/>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ṣļïḍê"/>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ŝḷíḋè"/>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śļíḓê"/>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íşḷîḑê"/>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iṩ1ïḑe"/>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íṥ1íḍê"/>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śľiḓê"/>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îṣliďe"/>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ľîḓè"/>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îş1îḓê"/>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ïŝlîďé"/>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işḻïḍè"/>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í$lïdê"/>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îṧļidè"/>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ïṧḷîḑé"/>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îśļîḍê"/>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îşḷîdê"/>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ḷïḋé"/>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iṧḻidê"/>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íšḷïḓe"/>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ïṩlíde"/>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ṧḻíḋe"/>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iSḷîďê"/>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îşļiḓê"/>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ṩlîḋè"/>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šlîḑé"/>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îš1îdè"/>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ïŝļïde"/>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ṧ1ïdê"/>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îšḷíḓé"/>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ïśļídè"/>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ïŝľíďê"/>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îSḻíḋê"/>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íṧľiḍè"/>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íṡḷîďé"/>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îślíḓé"/>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îṩļidè"/>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îşḻide"/>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ïśļïdê"/>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iŝḻiďé"/>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3" name="îśḷïḑé"/>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ïśľiḑê"/>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ísḷiḑè"/>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îṩlîḑé"/>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išlíḋê"/>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ïṥļïḑê"/>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îṧľíḋê"/>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îṧḷïḍê"/>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iş1îḑè"/>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2" name="íşḷiḓé"/>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íṥḻíḍe"/>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iṡļïḑê"/>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ślídê"/>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ïśľídè"/>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ï$ḻíḍé"/>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iṥ1îďé"/>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ïśľïḑe"/>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0" name="í$ľíḍè"/>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1" name="isḻïdè"/>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iSľîḑe"/>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išḻiḓe"/>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4" name="îśľîḍé"/>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5" name="ísļíďê"/>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ïṩḷíḋè"/>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îśľïḑê"/>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iṡḷíḑê"/>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iśľíḓe"/>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0" name="iṡḷiḍê"/>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1" name="ïş1íḑe"/>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íŝļîḋé"/>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îṧḷíḍê"/>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Sļïdé"/>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îṣļîḍê"/>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îṥḷídé"/>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îŝḷîďê"/>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iŝḻïḓê"/>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ṥḻîdè"/>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íşḷîďe"/>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ṧlîďê"/>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2" name="ï$ḷiḓé"/>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iṡ1îḑè"/>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ŝḻîdê"/>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ïşľíde"/>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ï$ḷïḋe"/>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ṥḷidè"/>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iśḷiḍê"/>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ṧlíďe"/>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ṧḷíḓê"/>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ṡlîḍé"/>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ïṩlïďe"/>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îṩḷíḑê"/>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iṧľîde"/>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ïṡľîḑè"/>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íśḷïḓé"/>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íṡḻiḍe"/>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îśḻiḓè"/>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îṧlïḍê"/>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îšliďê"/>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śḻïḑé"/>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2" name="íṧḷide"/>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ídê"/>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íŝļïdê"/>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iṣḻïḍê"/>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ľïde"/>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ŝḷíḓê"/>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ṥļiďé"/>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îsḷíḓè"/>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íślïḑê"/>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îṩľïḑê"/>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îsḷíḋè"/>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iSḻîḋé"/>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iSḷíḍè"/>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işľiḑé"/>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ï$1ïḑè"/>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îšḻïḍé"/>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îsḻíḍê"/>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íṣ1îḓé"/>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iṡ1iḓé"/>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íṩļiḑê"/>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dè"/>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îṡļiḓe"/>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íŝļîḓê"/>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îSľíḓe"/>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ṩlíḍê"/>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iṣļïdè"/>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íşļîḋè"/>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sḷïḓê"/>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iŝḷîḍé"/>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íṧľídé"/>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iśḻîḓe"/>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îṡļíḍê"/>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íSḻiḑé"/>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ṣļiḋé"/>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íṥliḍè"/>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Sḻïḍê"/>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íṡlîdè"/>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íṧlïḋè"/>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îślîḓè"/>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iş1íḋe"/>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ïṣḻíḍè"/>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ïṩļïḓe"/>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4" name="íšľiďè"/>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5" name="íṩlïḍe"/>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6" name="islíďé"/>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7" name="ïS1iďè"/>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8" name="îSľïďê"/>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9" name="ïŝļiḍê"/>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0" name="ïš1îďê"/>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1" name="ïšlîḋè"/>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2" name="iṩļidé"/>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3" name="iś1ïḑê"/>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4" name="iṩľídé"/>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5" name="îšḷíḍê"/>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6" name="íślidê"/>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7" name="íšḷiďé"/>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8" name="íṧļïde"/>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9" name="ïSliḍè"/>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0" name="íṣḷîdè"/>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1" name="îŝḻîḑé"/>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2" name="îšliḓê"/>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3" name="iSļïdè"/>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4" name="išḻîḑè"/>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5" name="ï$ḻïďè"/>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6" name="iŝḷíḑe"/>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7" name="îṧ1ïḋe"/>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8" name="ïšlídè"/>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9" name="ïṩļíḍe"/>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0" name="îşlîḓè"/>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1" name="ïṧḻïḓê"/>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2" name="išļíḋè"/>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3" name="isļîḓé"/>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4" name="iṡlíďè"/>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5" name="ïṧlîḓé"/>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6" name="ïSḻïdè"/>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7" name="is1íḍe"/>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8" name="ïṡ1íḋè"/>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9" name="îšlîḍè"/>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0" name="iṩḷîďê"/>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1" name="îṩ1ïḍè"/>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2" name="íṡ1iḍé"/>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3" name="îšḻiḑé"/>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4" name="iṣļïdê"/>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5" name="íṩḷîḑé"/>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6" name="îṣliḑê"/>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7" name="işḻïdê"/>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8" name="iṡľîďè"/>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9" name="ísḻíḍè"/>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0" name="íṧľiḓe"/>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1" name="îṧḷíḑê"/>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2" name="íṩľïdé"/>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3" name="îṡļïḓé"/>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4" name="îṣļidé"/>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5" name="îṡliḓê"/>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6" name="îšlïḋe"/>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7" name="iṧḻíḍè"/>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8" name="iṩ1íḓe"/>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9" name="îṥ1ïḑe"/>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0" name="íṡḷiḓe"/>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1" name="îśḷîḍe"/>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2" name="íṣ1íḓê"/>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3" name="ïSlidé"/>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4" name="íṩļiḋe"/>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5" name="ïṧliḍê"/>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6" name="îṧ1îďe"/>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7" name="îṩ1ïďe"/>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8" name="ïṡḷiďé"/>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p:cNvSpPr txBox="1"/>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14</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50119" y="373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保护自己，戴护目镜；</a:t>
            </a:r>
          </a:p>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保护机器，轻拿轻放；</a:t>
            </a:r>
          </a:p>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保护他人，避让行人；</a:t>
            </a:r>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p:cNvSpPr>
            <a:spLocks noGrp="1"/>
          </p:cNvSpPr>
          <p:nvPr>
            <p:ph type="sldNum" sz="quarter" idx="12"/>
          </p:nvPr>
        </p:nvSpPr>
        <p:spPr/>
        <p:txBody>
          <a:bodyPr/>
          <a:lstStyle/>
          <a:p>
            <a:fld id="{7D9BB5D0-35E4-459D-AEF3-FE4D7C45CC19}" type="slidenum">
              <a:rPr lang="zh-CN" altLang="en-US" smtClean="0"/>
              <a:t>15</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46192" y="372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grpSp>
        <p:nvGrpSpPr>
          <p:cNvPr id="5" name="组合 4"/>
          <p:cNvGrpSpPr/>
          <p:nvPr/>
        </p:nvGrpSpPr>
        <p:grpSpPr>
          <a:xfrm>
            <a:off x="1905635" y="1295400"/>
            <a:ext cx="8669655" cy="1076325"/>
            <a:chOff x="1975541" y="1359426"/>
            <a:chExt cx="8906772" cy="1076325"/>
          </a:xfrm>
        </p:grpSpPr>
        <p:sp>
          <p:nvSpPr>
            <p:cNvPr id="3" name="文本框 2"/>
            <p:cNvSpPr txBox="1"/>
            <p:nvPr/>
          </p:nvSpPr>
          <p:spPr>
            <a:xfrm>
              <a:off x="2340927" y="1359426"/>
              <a:ext cx="8541386" cy="107632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我终于知道哪里可以分享心情了，</a:t>
              </a:r>
            </a:p>
            <a:p>
              <a:r>
                <a:rPr lang="zh-CN" altLang="en-US" sz="3200" dirty="0">
                  <a:latin typeface="方正兰亭黑简体" panose="02000000000000000000" pitchFamily="2" charset="-122"/>
                  <a:ea typeface="方正兰亭黑简体" panose="02000000000000000000" pitchFamily="2" charset="-122"/>
                </a:rPr>
                <a:t>来看看我是如何与人分享心情的吧！</a:t>
              </a: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灯片编号占位符 6"/>
          <p:cNvSpPr>
            <a:spLocks noGrp="1"/>
          </p:cNvSpPr>
          <p:nvPr>
            <p:ph type="sldNum" sz="quarter" idx="12"/>
          </p:nvPr>
        </p:nvSpPr>
        <p:spPr/>
        <p:txBody>
          <a:bodyPr/>
          <a:lstStyle/>
          <a:p>
            <a:fld id="{7D9BB5D0-35E4-459D-AEF3-FE4D7C45CC19}" type="slidenum">
              <a:rPr lang="zh-CN" altLang="en-US" smtClean="0"/>
              <a:t>16</a:t>
            </a:fld>
            <a:endParaRPr lang="zh-CN" altLang="en-US"/>
          </a:p>
        </p:txBody>
      </p:sp>
      <p:graphicFrame>
        <p:nvGraphicFramePr>
          <p:cNvPr id="14" name="表格 13"/>
          <p:cNvGraphicFramePr/>
          <p:nvPr>
            <p:custDataLst>
              <p:tags r:id="rId1"/>
            </p:custDataLst>
          </p:nvPr>
        </p:nvGraphicFramePr>
        <p:xfrm>
          <a:off x="2318292" y="2472037"/>
          <a:ext cx="7578725" cy="4013835"/>
        </p:xfrm>
        <a:graphic>
          <a:graphicData uri="http://schemas.openxmlformats.org/drawingml/2006/table">
            <a:tbl>
              <a:tblPr firstRow="1" bandRow="1">
                <a:tableStyleId>{5C22544A-7EE6-4342-B048-85BDC9FD1C3A}</a:tableStyleId>
              </a:tblPr>
              <a:tblGrid>
                <a:gridCol w="1515745"/>
                <a:gridCol w="1515745"/>
                <a:gridCol w="1515745"/>
                <a:gridCol w="1515745"/>
                <a:gridCol w="1515745"/>
              </a:tblGrid>
              <a:tr h="573405">
                <a:tc gridSpan="5">
                  <a:txBody>
                    <a:bodyPr/>
                    <a:lstStyle/>
                    <a:p>
                      <a:pPr algn="ctr">
                        <a:lnSpc>
                          <a:spcPct val="120000"/>
                        </a:lnSpc>
                        <a:buNone/>
                      </a:pPr>
                      <a:r>
                        <a:rPr lang="zh-CN" altLang="en-US" sz="2400" dirty="0">
                          <a:latin typeface="方正兰亭黑简体" panose="02000000000000000000" pitchFamily="2" charset="-122"/>
                          <a:ea typeface="方正兰亭黑简体" panose="02000000000000000000" pitchFamily="2" charset="-122"/>
                        </a:rPr>
                        <a:t>故事场景卡片设置</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573405">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场景</a:t>
                      </a:r>
                    </a:p>
                  </a:txBody>
                  <a:tcP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心情</a:t>
                      </a:r>
                    </a:p>
                  </a:txBody>
                  <a:tcP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时间</a:t>
                      </a:r>
                    </a:p>
                  </a:txBody>
                  <a:tcP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颜色</a:t>
                      </a:r>
                    </a:p>
                  </a:txBody>
                  <a:tcP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灯效</a:t>
                      </a: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路遇瀑布</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5S</a:t>
                      </a:r>
                    </a:p>
                  </a:txBody>
                  <a:tcPr/>
                </a:tc>
                <a:tc>
                  <a:txBody>
                    <a:bodyPr/>
                    <a:lstStyle/>
                    <a:p>
                      <a:pPr algn="ctr">
                        <a:buNone/>
                      </a:pPr>
                      <a:endParaRPr lang="zh-CN" altLang="en-US" sz="240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跌入水坑</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20000"/>
                        </a:lnSpc>
                        <a:buNone/>
                      </a:pPr>
                      <a:r>
                        <a:rPr lang="en-US" altLang="zh-CN" sz="2400" dirty="0">
                          <a:latin typeface="Open Sans" panose="020B0606030504020204" pitchFamily="34" charset="0"/>
                          <a:ea typeface="Open Sans" panose="020B0606030504020204" pitchFamily="34" charset="0"/>
                          <a:cs typeface="Open Sans" panose="020B0606030504020204" pitchFamily="34" charset="0"/>
                        </a:rPr>
                        <a:t>10S</a:t>
                      </a:r>
                    </a:p>
                  </a:txBody>
                  <a:tcPr/>
                </a:tc>
                <a:tc>
                  <a:txBody>
                    <a:bodyPr/>
                    <a:lstStyle/>
                    <a:p>
                      <a:pPr algn="ctr">
                        <a:buNone/>
                      </a:pPr>
                      <a:endParaRPr lang="zh-CN" altLang="en-US" sz="240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路人救助</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20000"/>
                        </a:lnSpc>
                        <a:buNone/>
                      </a:pPr>
                      <a:r>
                        <a:rPr lang="en-US" altLang="zh-CN" sz="2400" dirty="0">
                          <a:latin typeface="Open Sans" panose="020B0606030504020204" pitchFamily="34" charset="0"/>
                          <a:ea typeface="Open Sans" panose="020B0606030504020204" pitchFamily="34" charset="0"/>
                          <a:cs typeface="Open Sans" panose="020B0606030504020204" pitchFamily="34" charset="0"/>
                        </a:rPr>
                        <a:t>6S</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巧遇嬉戏</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20000"/>
                        </a:lnSpc>
                        <a:buNone/>
                      </a:pPr>
                      <a:r>
                        <a:rPr lang="en-US" altLang="zh-CN" sz="2400">
                          <a:latin typeface="Open Sans" panose="020B0606030504020204" pitchFamily="34" charset="0"/>
                          <a:ea typeface="Open Sans" panose="020B0606030504020204" pitchFamily="34" charset="0"/>
                          <a:cs typeface="Open Sans" panose="020B0606030504020204" pitchFamily="34" charset="0"/>
                        </a:rPr>
                        <a:t>8S</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受邀玩耍</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20000"/>
                        </a:lnSpc>
                        <a:buNone/>
                      </a:pPr>
                      <a:r>
                        <a:rPr lang="en-US" altLang="zh-CN" sz="2400" dirty="0">
                          <a:latin typeface="Open Sans" panose="020B0606030504020204" pitchFamily="34" charset="0"/>
                          <a:ea typeface="Open Sans" panose="020B0606030504020204" pitchFamily="34" charset="0"/>
                          <a:cs typeface="Open Sans" panose="020B0606030504020204" pitchFamily="34" charset="0"/>
                        </a:rPr>
                        <a:t>12S</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bl>
          </a:graphicData>
        </a:graphic>
      </p:graphicFrame>
      <p:sp>
        <p:nvSpPr>
          <p:cNvPr id="15" name="文本框 14"/>
          <p:cNvSpPr txBox="1"/>
          <p:nvPr/>
        </p:nvSpPr>
        <p:spPr>
          <a:xfrm>
            <a:off x="4131696" y="3640438"/>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兴奋</a:t>
            </a:r>
          </a:p>
        </p:txBody>
      </p:sp>
      <p:sp>
        <p:nvSpPr>
          <p:cNvPr id="19" name="文本框 18"/>
          <p:cNvSpPr txBox="1"/>
          <p:nvPr/>
        </p:nvSpPr>
        <p:spPr>
          <a:xfrm>
            <a:off x="4131696" y="4218288"/>
            <a:ext cx="1028700" cy="460375"/>
          </a:xfrm>
          <a:prstGeom prst="rect">
            <a:avLst/>
          </a:prstGeom>
          <a:noFill/>
        </p:spPr>
        <p:txBody>
          <a:bodyPr wrap="square" rtlCol="0">
            <a:spAutoFit/>
          </a:bodyPr>
          <a:lstStyle/>
          <a:p>
            <a:pPr algn="ctr"/>
            <a:r>
              <a:rPr lang="zh-CN" altLang="en-US" sz="2400">
                <a:latin typeface="方正兰亭黑简体" panose="02000000000000000000" pitchFamily="2" charset="-122"/>
                <a:ea typeface="方正兰亭黑简体" panose="02000000000000000000" pitchFamily="2" charset="-122"/>
              </a:rPr>
              <a:t>悲伤</a:t>
            </a:r>
          </a:p>
        </p:txBody>
      </p:sp>
      <p:sp>
        <p:nvSpPr>
          <p:cNvPr id="21" name="文本框 20"/>
          <p:cNvSpPr txBox="1"/>
          <p:nvPr/>
        </p:nvSpPr>
        <p:spPr>
          <a:xfrm>
            <a:off x="4131696" y="4833603"/>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感激</a:t>
            </a:r>
          </a:p>
        </p:txBody>
      </p:sp>
      <p:sp>
        <p:nvSpPr>
          <p:cNvPr id="22" name="文本框 21"/>
          <p:cNvSpPr txBox="1"/>
          <p:nvPr/>
        </p:nvSpPr>
        <p:spPr>
          <a:xfrm>
            <a:off x="4131696" y="5419073"/>
            <a:ext cx="1028700" cy="460375"/>
          </a:xfrm>
          <a:prstGeom prst="rect">
            <a:avLst/>
          </a:prstGeom>
          <a:noFill/>
        </p:spPr>
        <p:txBody>
          <a:bodyPr wrap="square" rtlCol="0">
            <a:spAutoFit/>
          </a:bodyPr>
          <a:lstStyle/>
          <a:p>
            <a:pPr algn="ctr"/>
            <a:r>
              <a:rPr lang="zh-CN" altLang="en-US" sz="2400">
                <a:latin typeface="方正兰亭黑简体" panose="02000000000000000000" pitchFamily="2" charset="-122"/>
                <a:ea typeface="方正兰亭黑简体" panose="02000000000000000000" pitchFamily="2" charset="-122"/>
              </a:rPr>
              <a:t>激动</a:t>
            </a:r>
          </a:p>
        </p:txBody>
      </p:sp>
      <p:sp>
        <p:nvSpPr>
          <p:cNvPr id="23" name="文本框 22"/>
          <p:cNvSpPr txBox="1"/>
          <p:nvPr/>
        </p:nvSpPr>
        <p:spPr>
          <a:xfrm>
            <a:off x="4131696" y="5995018"/>
            <a:ext cx="1028700" cy="460375"/>
          </a:xfrm>
          <a:prstGeom prst="rect">
            <a:avLst/>
          </a:prstGeom>
          <a:noFill/>
        </p:spPr>
        <p:txBody>
          <a:bodyPr wrap="square" rtlCol="0">
            <a:spAutoFit/>
          </a:bodyPr>
          <a:lstStyle/>
          <a:p>
            <a:pPr algn="ctr"/>
            <a:r>
              <a:rPr lang="zh-CN" altLang="en-US" sz="2400">
                <a:latin typeface="方正兰亭黑简体" panose="02000000000000000000" pitchFamily="2" charset="-122"/>
                <a:ea typeface="方正兰亭黑简体" panose="02000000000000000000" pitchFamily="2" charset="-122"/>
              </a:rPr>
              <a:t>愉快</a:t>
            </a:r>
          </a:p>
        </p:txBody>
      </p:sp>
      <p:sp>
        <p:nvSpPr>
          <p:cNvPr id="24" name="文本框 23"/>
          <p:cNvSpPr txBox="1"/>
          <p:nvPr/>
        </p:nvSpPr>
        <p:spPr>
          <a:xfrm>
            <a:off x="7135881" y="3640438"/>
            <a:ext cx="1028700" cy="460375"/>
          </a:xfrm>
          <a:prstGeom prst="rect">
            <a:avLst/>
          </a:prstGeom>
          <a:noFill/>
        </p:spPr>
        <p:txBody>
          <a:bodyPr wrap="square" rtlCol="0">
            <a:spAutoFit/>
          </a:bodyPr>
          <a:lstStyle/>
          <a:p>
            <a:pPr algn="ctr"/>
            <a:r>
              <a:rPr lang="zh-CN" altLang="en-US" sz="2400" b="1" dirty="0">
                <a:solidFill>
                  <a:srgbClr val="7030A0"/>
                </a:solidFill>
                <a:latin typeface="方正兰亭黑简体" panose="02000000000000000000" pitchFamily="2" charset="-122"/>
                <a:ea typeface="方正兰亭黑简体" panose="02000000000000000000" pitchFamily="2" charset="-122"/>
              </a:rPr>
              <a:t>紫色</a:t>
            </a:r>
          </a:p>
        </p:txBody>
      </p:sp>
      <p:sp>
        <p:nvSpPr>
          <p:cNvPr id="25" name="文本框 24"/>
          <p:cNvSpPr txBox="1"/>
          <p:nvPr/>
        </p:nvSpPr>
        <p:spPr>
          <a:xfrm>
            <a:off x="7135881" y="4218288"/>
            <a:ext cx="1028700" cy="460375"/>
          </a:xfrm>
          <a:prstGeom prst="rect">
            <a:avLst/>
          </a:prstGeom>
          <a:noFill/>
        </p:spPr>
        <p:txBody>
          <a:bodyPr wrap="square" rtlCol="0">
            <a:spAutoFit/>
          </a:bodyPr>
          <a:lstStyle/>
          <a:p>
            <a:pPr algn="ctr"/>
            <a:r>
              <a:rPr lang="zh-CN" altLang="en-US" sz="2400" b="1" dirty="0">
                <a:solidFill>
                  <a:schemeClr val="accent1"/>
                </a:solidFill>
                <a:latin typeface="方正兰亭黑简体" panose="02000000000000000000" pitchFamily="2" charset="-122"/>
                <a:ea typeface="方正兰亭黑简体" panose="02000000000000000000" pitchFamily="2" charset="-122"/>
              </a:rPr>
              <a:t>蓝色</a:t>
            </a:r>
          </a:p>
        </p:txBody>
      </p:sp>
      <p:sp>
        <p:nvSpPr>
          <p:cNvPr id="26" name="文本框 25"/>
          <p:cNvSpPr txBox="1"/>
          <p:nvPr/>
        </p:nvSpPr>
        <p:spPr>
          <a:xfrm>
            <a:off x="7135881" y="4833603"/>
            <a:ext cx="1028700" cy="460375"/>
          </a:xfrm>
          <a:prstGeom prst="rect">
            <a:avLst/>
          </a:prstGeom>
          <a:noFill/>
        </p:spPr>
        <p:txBody>
          <a:bodyPr wrap="square" rtlCol="0">
            <a:spAutoFit/>
          </a:bodyPr>
          <a:lstStyle/>
          <a:p>
            <a:pPr algn="ctr"/>
            <a:r>
              <a:rPr lang="zh-CN" altLang="en-US" sz="2400" b="1" dirty="0">
                <a:solidFill>
                  <a:schemeClr val="accent6"/>
                </a:solidFill>
                <a:latin typeface="方正兰亭黑简体" panose="02000000000000000000" pitchFamily="2" charset="-122"/>
                <a:ea typeface="方正兰亭黑简体" panose="02000000000000000000" pitchFamily="2" charset="-122"/>
              </a:rPr>
              <a:t>绿色</a:t>
            </a:r>
          </a:p>
        </p:txBody>
      </p:sp>
      <p:sp>
        <p:nvSpPr>
          <p:cNvPr id="27" name="文本框 26"/>
          <p:cNvSpPr txBox="1"/>
          <p:nvPr/>
        </p:nvSpPr>
        <p:spPr>
          <a:xfrm>
            <a:off x="7135881" y="5419073"/>
            <a:ext cx="1028700" cy="460375"/>
          </a:xfrm>
          <a:prstGeom prst="rect">
            <a:avLst/>
          </a:prstGeom>
          <a:noFill/>
        </p:spPr>
        <p:txBody>
          <a:bodyPr wrap="square" rtlCol="0">
            <a:spAutoFit/>
          </a:bodyPr>
          <a:lstStyle/>
          <a:p>
            <a:pPr algn="ctr"/>
            <a:r>
              <a:rPr lang="zh-CN" altLang="en-US" sz="2400" b="1" dirty="0">
                <a:solidFill>
                  <a:schemeClr val="accent4"/>
                </a:solidFill>
                <a:latin typeface="方正兰亭黑简体" panose="02000000000000000000" pitchFamily="2" charset="-122"/>
                <a:ea typeface="方正兰亭黑简体" panose="02000000000000000000" pitchFamily="2" charset="-122"/>
              </a:rPr>
              <a:t>黄色</a:t>
            </a:r>
          </a:p>
        </p:txBody>
      </p:sp>
      <p:sp>
        <p:nvSpPr>
          <p:cNvPr id="28" name="文本框 27"/>
          <p:cNvSpPr txBox="1"/>
          <p:nvPr/>
        </p:nvSpPr>
        <p:spPr>
          <a:xfrm>
            <a:off x="7135881" y="5995018"/>
            <a:ext cx="1028700" cy="460375"/>
          </a:xfrm>
          <a:prstGeom prst="rect">
            <a:avLst/>
          </a:prstGeom>
          <a:noFill/>
        </p:spPr>
        <p:txBody>
          <a:bodyPr wrap="square" rtlCol="0">
            <a:spAutoFit/>
          </a:bodyPr>
          <a:lstStyle/>
          <a:p>
            <a:pPr algn="ctr"/>
            <a:r>
              <a:rPr lang="zh-CN" altLang="en-US" sz="2400" b="1">
                <a:solidFill>
                  <a:srgbClr val="FF0000"/>
                </a:solidFill>
                <a:latin typeface="方正兰亭黑简体" panose="02000000000000000000" pitchFamily="2" charset="-122"/>
                <a:ea typeface="方正兰亭黑简体" panose="02000000000000000000" pitchFamily="2" charset="-122"/>
              </a:rPr>
              <a:t>红色</a:t>
            </a:r>
          </a:p>
        </p:txBody>
      </p:sp>
      <p:sp>
        <p:nvSpPr>
          <p:cNvPr id="29" name="文本框 28"/>
          <p:cNvSpPr txBox="1"/>
          <p:nvPr/>
        </p:nvSpPr>
        <p:spPr>
          <a:xfrm>
            <a:off x="8588126" y="3640438"/>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常亮</a:t>
            </a:r>
          </a:p>
        </p:txBody>
      </p:sp>
      <p:sp>
        <p:nvSpPr>
          <p:cNvPr id="30" name="文本框 29"/>
          <p:cNvSpPr txBox="1"/>
          <p:nvPr/>
        </p:nvSpPr>
        <p:spPr>
          <a:xfrm>
            <a:off x="8588126" y="4218288"/>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熄灭</a:t>
            </a:r>
          </a:p>
        </p:txBody>
      </p:sp>
      <p:sp>
        <p:nvSpPr>
          <p:cNvPr id="31" name="文本框 30"/>
          <p:cNvSpPr txBox="1"/>
          <p:nvPr/>
        </p:nvSpPr>
        <p:spPr>
          <a:xfrm>
            <a:off x="8588126" y="4833603"/>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呼吸</a:t>
            </a:r>
          </a:p>
        </p:txBody>
      </p:sp>
      <p:sp>
        <p:nvSpPr>
          <p:cNvPr id="32" name="文本框 31"/>
          <p:cNvSpPr txBox="1"/>
          <p:nvPr/>
        </p:nvSpPr>
        <p:spPr>
          <a:xfrm>
            <a:off x="8588126" y="5419073"/>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闪烁</a:t>
            </a:r>
          </a:p>
        </p:txBody>
      </p:sp>
      <p:sp>
        <p:nvSpPr>
          <p:cNvPr id="33" name="文本框 32"/>
          <p:cNvSpPr txBox="1"/>
          <p:nvPr/>
        </p:nvSpPr>
        <p:spPr>
          <a:xfrm>
            <a:off x="8588126" y="5995018"/>
            <a:ext cx="1203325" cy="460375"/>
          </a:xfrm>
          <a:prstGeom prst="rect">
            <a:avLst/>
          </a:prstGeom>
          <a:noFill/>
        </p:spPr>
        <p:txBody>
          <a:bodyPr wrap="square" rtlCol="0">
            <a:spAutoFit/>
          </a:bodyPr>
          <a:lstStyle/>
          <a:p>
            <a:pPr algn="ctr"/>
            <a:r>
              <a:rPr lang="zh-CN" altLang="en-US" sz="2400">
                <a:latin typeface="方正兰亭黑简体" panose="02000000000000000000" pitchFamily="2" charset="-122"/>
                <a:ea typeface="方正兰亭黑简体" panose="02000000000000000000" pitchFamily="2" charset="-122"/>
              </a:rPr>
              <a:t>跑马灯</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additive="base">
                                        <p:cTn id="81" dur="500" fill="hold"/>
                                        <p:tgtEl>
                                          <p:spTgt spid="22"/>
                                        </p:tgtEl>
                                        <p:attrNameLst>
                                          <p:attrName>ppt_x</p:attrName>
                                        </p:attrNameLst>
                                      </p:cBhvr>
                                      <p:tavLst>
                                        <p:tav tm="0">
                                          <p:val>
                                            <p:strVal val="#ppt_x"/>
                                          </p:val>
                                        </p:tav>
                                        <p:tav tm="100000">
                                          <p:val>
                                            <p:strVal val="#ppt_x"/>
                                          </p:val>
                                        </p:tav>
                                      </p:tavLst>
                                    </p:anim>
                                    <p:anim calcmode="lin" valueType="num">
                                      <p:cBhvr additive="base">
                                        <p:cTn id="8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500" fill="hold"/>
                                        <p:tgtEl>
                                          <p:spTgt spid="32"/>
                                        </p:tgtEl>
                                        <p:attrNameLst>
                                          <p:attrName>ppt_x</p:attrName>
                                        </p:attrNameLst>
                                      </p:cBhvr>
                                      <p:tavLst>
                                        <p:tav tm="0">
                                          <p:val>
                                            <p:strVal val="#ppt_x"/>
                                          </p:val>
                                        </p:tav>
                                        <p:tav tm="100000">
                                          <p:val>
                                            <p:strVal val="#ppt_x"/>
                                          </p:val>
                                        </p:tav>
                                      </p:tavLst>
                                    </p:anim>
                                    <p:anim calcmode="lin" valueType="num">
                                      <p:cBhvr additive="base">
                                        <p:cTn id="9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ppt_x"/>
                                          </p:val>
                                        </p:tav>
                                        <p:tav tm="100000">
                                          <p:val>
                                            <p:strVal val="#ppt_x"/>
                                          </p:val>
                                        </p:tav>
                                      </p:tavLst>
                                    </p:anim>
                                    <p:anim calcmode="lin" valueType="num">
                                      <p:cBhvr additive="base">
                                        <p:cTn id="10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500" fill="hold"/>
                                        <p:tgtEl>
                                          <p:spTgt spid="28"/>
                                        </p:tgtEl>
                                        <p:attrNameLst>
                                          <p:attrName>ppt_x</p:attrName>
                                        </p:attrNameLst>
                                      </p:cBhvr>
                                      <p:tavLst>
                                        <p:tav tm="0">
                                          <p:val>
                                            <p:strVal val="#ppt_x"/>
                                          </p:val>
                                        </p:tav>
                                        <p:tav tm="100000">
                                          <p:val>
                                            <p:strVal val="#ppt_x"/>
                                          </p:val>
                                        </p:tav>
                                      </p:tavLst>
                                    </p:anim>
                                    <p:anim calcmode="lin" valueType="num">
                                      <p:cBhvr additive="base">
                                        <p:cTn id="10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anim calcmode="lin" valueType="num">
                                      <p:cBhvr additive="base">
                                        <p:cTn id="111" dur="500" fill="hold"/>
                                        <p:tgtEl>
                                          <p:spTgt spid="33"/>
                                        </p:tgtEl>
                                        <p:attrNameLst>
                                          <p:attrName>ppt_x</p:attrName>
                                        </p:attrNameLst>
                                      </p:cBhvr>
                                      <p:tavLst>
                                        <p:tav tm="0">
                                          <p:val>
                                            <p:strVal val="#ppt_x"/>
                                          </p:val>
                                        </p:tav>
                                        <p:tav tm="100000">
                                          <p:val>
                                            <p:strVal val="#ppt_x"/>
                                          </p:val>
                                        </p:tav>
                                      </p:tavLst>
                                    </p:anim>
                                    <p:anim calcmode="lin" valueType="num">
                                      <p:cBhvr additive="base">
                                        <p:cTn id="1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5" grpId="1"/>
      <p:bldP spid="19" grpId="0"/>
      <p:bldP spid="19"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05691" y="1319213"/>
            <a:ext cx="8906772" cy="1076325"/>
            <a:chOff x="1975541" y="1376363"/>
            <a:chExt cx="8906772" cy="1076325"/>
          </a:xfrm>
        </p:grpSpPr>
        <p:sp>
          <p:nvSpPr>
            <p:cNvPr id="3" name="文本框 2"/>
            <p:cNvSpPr txBox="1"/>
            <p:nvPr/>
          </p:nvSpPr>
          <p:spPr>
            <a:xfrm>
              <a:off x="2340927" y="1376363"/>
              <a:ext cx="8541386" cy="107632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sym typeface="+mn-ea"/>
                </a:rPr>
                <a:t>编写程序，控制</a:t>
              </a:r>
              <a:r>
                <a:rPr lang="en-US" altLang="zh-CN" sz="3200" dirty="0">
                  <a:latin typeface="方正兰亭黑简体" panose="02000000000000000000" pitchFamily="2" charset="-122"/>
                  <a:ea typeface="方正兰亭黑简体" panose="02000000000000000000" pitchFamily="2" charset="-122"/>
                  <a:sym typeface="+mn-ea"/>
                </a:rPr>
                <a:t>LED</a:t>
              </a:r>
              <a:r>
                <a:rPr lang="zh-CN" altLang="en-US" sz="3200" dirty="0">
                  <a:latin typeface="方正兰亭黑简体" panose="02000000000000000000" pitchFamily="2" charset="-122"/>
                  <a:ea typeface="方正兰亭黑简体" panose="02000000000000000000" pitchFamily="2" charset="-122"/>
                  <a:sym typeface="+mn-ea"/>
                </a:rPr>
                <a:t>灯的颜色和灯效，</a:t>
              </a:r>
            </a:p>
            <a:p>
              <a:r>
                <a:rPr lang="zh-CN" altLang="en-US" sz="3200" dirty="0">
                  <a:latin typeface="方正兰亭黑简体" panose="02000000000000000000" pitchFamily="2" charset="-122"/>
                  <a:ea typeface="方正兰亭黑简体" panose="02000000000000000000" pitchFamily="2" charset="-122"/>
                  <a:sym typeface="+mn-ea"/>
                </a:rPr>
                <a:t>完成整个故事的场景效果。</a:t>
              </a:r>
              <a:endParaRPr lang="zh-CN" altLang="en-US" sz="3200" dirty="0">
                <a:latin typeface="方正兰亭黑简体" panose="02000000000000000000" pitchFamily="2" charset="-122"/>
                <a:ea typeface="方正兰亭黑简体" panose="02000000000000000000" pitchFamily="2" charset="-122"/>
              </a:endParaRP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321554" y="1326031"/>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6192" y="372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t>17</a:t>
            </a:fld>
            <a:endParaRPr lang="zh-CN" altLang="en-US"/>
          </a:p>
        </p:txBody>
      </p:sp>
      <p:sp>
        <p:nvSpPr>
          <p:cNvPr id="15" name="文本框 14"/>
          <p:cNvSpPr txBox="1"/>
          <p:nvPr/>
        </p:nvSpPr>
        <p:spPr>
          <a:xfrm>
            <a:off x="2261235" y="2499409"/>
            <a:ext cx="8894817" cy="646331"/>
          </a:xfrm>
          <a:prstGeom prst="rect">
            <a:avLst/>
          </a:prstGeom>
          <a:noFill/>
        </p:spPr>
        <p:txBody>
          <a:bodyPr wrap="square" rtlCol="0">
            <a:spAutoFit/>
          </a:bodyPr>
          <a:lstStyle/>
          <a:p>
            <a:r>
              <a:rPr lang="en-US" altLang="zh-CN" dirty="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en-US" altLang="zh-CN"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今</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天，同学</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们来</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到XX景点</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正</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门</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的右边有一座漂亮的瀑布</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（路遇瀑布</a:t>
            </a:r>
            <a:r>
              <a:rPr lang="zh-CN" altLang="en-US" dirty="0" smtClean="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，大</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家的心</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情无</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比的兴奋，在此停留了一会儿</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5S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19" name="文本框 18"/>
          <p:cNvSpPr txBox="1"/>
          <p:nvPr/>
        </p:nvSpPr>
        <p:spPr>
          <a:xfrm>
            <a:off x="2272679" y="3432228"/>
            <a:ext cx="8894817" cy="646331"/>
          </a:xfrm>
          <a:prstGeom prst="rect">
            <a:avLst/>
          </a:prstGeom>
          <a:noFill/>
        </p:spPr>
        <p:txBody>
          <a:bodyPr wrap="square" rtlCol="0">
            <a:spAutoFit/>
          </a:bodyPr>
          <a:lstStyle/>
          <a:p>
            <a:r>
              <a:rPr lang="en-US" altLang="zh-CN" dirty="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en-US" altLang="zh-CN"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欣</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赏完瀑</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布，</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我们继续往前走</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，突</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然有位同学不小心跌入水坑</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（跌入水坑）</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，当时我</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们紧张得束</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手无策</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，脸</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上浮现出悲伤的表</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情</a:t>
            </a:r>
            <a:r>
              <a:rPr lang="zh-CN" altLang="en-US" dirty="0" smtClean="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10S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21" name="文本框 20"/>
          <p:cNvSpPr txBox="1"/>
          <p:nvPr/>
        </p:nvSpPr>
        <p:spPr>
          <a:xfrm>
            <a:off x="2270956" y="4326095"/>
            <a:ext cx="9067055" cy="646331"/>
          </a:xfrm>
          <a:prstGeom prst="rect">
            <a:avLst/>
          </a:prstGeom>
          <a:noFill/>
        </p:spPr>
        <p:txBody>
          <a:bodyPr wrap="square" rtlCol="0">
            <a:spAutoFit/>
          </a:bodyPr>
          <a:lstStyle/>
          <a:p>
            <a:r>
              <a:rPr lang="en-US" altLang="zh-CN" dirty="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en-US" altLang="zh-CN"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后来，几</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位经过的好</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心人</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帮我们一起把他救出了水坑</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（路人救助）</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，我们非常的感</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激</a:t>
            </a:r>
            <a:r>
              <a:rPr lang="zh-CN" altLang="en-US" dirty="0" smtClean="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6S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22" name="文本框 21"/>
          <p:cNvSpPr txBox="1"/>
          <p:nvPr/>
        </p:nvSpPr>
        <p:spPr>
          <a:xfrm>
            <a:off x="2270955" y="4972525"/>
            <a:ext cx="8894817" cy="646331"/>
          </a:xfrm>
          <a:prstGeom prst="rect">
            <a:avLst/>
          </a:prstGeom>
          <a:noFill/>
        </p:spPr>
        <p:txBody>
          <a:bodyPr wrap="square" rtlCol="0">
            <a:spAutoFit/>
          </a:bodyPr>
          <a:lstStyle/>
          <a:p>
            <a:r>
              <a:rPr lang="en-US" altLang="zh-CN" dirty="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en-US" altLang="zh-CN"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收拾心情，</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我们再次出发</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，快</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要到达终点的时候，我们看到一群人在自由自</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在地嬉</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戏玩闹</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（巧遇嬉戏）</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，内心很激</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动</a:t>
            </a:r>
            <a:r>
              <a:rPr lang="zh-CN" altLang="en-US" dirty="0" smtClean="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8S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23" name="文本框 22"/>
          <p:cNvSpPr txBox="1"/>
          <p:nvPr/>
        </p:nvSpPr>
        <p:spPr>
          <a:xfrm>
            <a:off x="2261235" y="5711190"/>
            <a:ext cx="8736330" cy="645160"/>
          </a:xfrm>
          <a:prstGeom prst="rect">
            <a:avLst/>
          </a:prstGeom>
          <a:noFill/>
        </p:spPr>
        <p:txBody>
          <a:bodyPr wrap="square" rtlCol="0">
            <a:spAutoFit/>
          </a:bodyPr>
          <a:lstStyle/>
          <a:p>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他们邀请我们一起</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玩</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耍</a:t>
            </a:r>
            <a:r>
              <a:rPr lang="zh-CN" altLang="en-US" dirty="0" smtClean="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受邀玩耍）</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，我们愉快地加入到他们的游戏里，今</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天真是愉快的一天啊！</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12S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2" name="矩形: 圆角 1"/>
          <p:cNvSpPr/>
          <p:nvPr/>
        </p:nvSpPr>
        <p:spPr>
          <a:xfrm>
            <a:off x="1287618" y="2229707"/>
            <a:ext cx="535110" cy="2097063"/>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方正兰亭黑简体" panose="02000000000000000000" pitchFamily="2" charset="-122"/>
                <a:ea typeface="方正兰亭黑简体" panose="02000000000000000000" pitchFamily="2" charset="-122"/>
              </a:rPr>
              <a:t>故事卡片</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9" grpId="0"/>
      <p:bldP spid="21" grpId="0"/>
      <p:bldP spid="22" grpId="0"/>
      <p:bldP spid="23"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83920" y="1509714"/>
            <a:ext cx="4289278" cy="4587463"/>
          </a:xfrm>
          <a:prstGeom prst="rect">
            <a:avLst/>
          </a:prstGeom>
        </p:spPr>
      </p:pic>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6267" y="121221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35257" y="375325"/>
            <a:ext cx="658368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实践操作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3</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18</a:t>
            </a:fld>
            <a:endParaRPr lang="zh-CN" altLang="en-US"/>
          </a:p>
        </p:txBody>
      </p:sp>
      <p:sp>
        <p:nvSpPr>
          <p:cNvPr id="14" name="文本框 13"/>
          <p:cNvSpPr txBox="1"/>
          <p:nvPr/>
        </p:nvSpPr>
        <p:spPr>
          <a:xfrm>
            <a:off x="489387" y="1376363"/>
            <a:ext cx="1245870" cy="492443"/>
          </a:xfrm>
          <a:prstGeom prst="rect">
            <a:avLst/>
          </a:prstGeom>
          <a:noFill/>
        </p:spPr>
        <p:txBody>
          <a:bodyPr wrap="square" rtlCol="0">
            <a:spAutoFit/>
          </a:bodyPr>
          <a:lstStyle/>
          <a:p>
            <a:pPr algn="l"/>
            <a:r>
              <a:rPr lang="zh-CN" altLang="en-US" sz="2600" dirty="0">
                <a:solidFill>
                  <a:schemeClr val="tx1">
                    <a:lumMod val="75000"/>
                    <a:lumOff val="25000"/>
                  </a:schemeClr>
                </a:solidFill>
                <a:latin typeface="方正兰亭黑简体" panose="02000000000000000000" pitchFamily="2" charset="-122"/>
                <a:ea typeface="方正兰亭黑简体" panose="02000000000000000000" pitchFamily="2" charset="-122"/>
              </a:rPr>
              <a:t>流程图：</a:t>
            </a:r>
          </a:p>
        </p:txBody>
      </p:sp>
      <p:sp>
        <p:nvSpPr>
          <p:cNvPr id="15" name="文本框 14"/>
          <p:cNvSpPr txBox="1"/>
          <p:nvPr/>
        </p:nvSpPr>
        <p:spPr>
          <a:xfrm>
            <a:off x="5636335" y="1440274"/>
            <a:ext cx="1634490" cy="492443"/>
          </a:xfrm>
          <a:prstGeom prst="rect">
            <a:avLst/>
          </a:prstGeom>
          <a:noFill/>
        </p:spPr>
        <p:txBody>
          <a:bodyPr wrap="square" rtlCol="0">
            <a:spAutoFit/>
          </a:bodyPr>
          <a:lstStyle/>
          <a:p>
            <a:pPr algn="l"/>
            <a:r>
              <a:rPr lang="zh-CN" altLang="en-US" sz="2600" dirty="0">
                <a:latin typeface="方正兰亭黑简体" panose="02000000000000000000" pitchFamily="2" charset="-122"/>
                <a:ea typeface="方正兰亭黑简体" panose="02000000000000000000" pitchFamily="2" charset="-122"/>
              </a:rPr>
              <a:t>参考程序：</a:t>
            </a:r>
          </a:p>
        </p:txBody>
      </p:sp>
      <p:pic>
        <p:nvPicPr>
          <p:cNvPr id="16" name="Picture 3"/>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5990" b="96875" l="37868" r="72574"/>
                    </a14:imgEffect>
                  </a14:imgLayer>
                </a14:imgProps>
              </a:ext>
              <a:ext uri="{28A0092B-C50C-407E-A947-70E740481C1C}">
                <a14:useLocalDpi xmlns:a14="http://schemas.microsoft.com/office/drawing/2010/main" val="0"/>
              </a:ext>
            </a:extLst>
          </a:blip>
          <a:srcRect l="37647" t="6355" r="27731" b="3372"/>
          <a:stretch>
            <a:fillRect/>
          </a:stretch>
        </p:blipFill>
        <p:spPr bwMode="auto">
          <a:xfrm>
            <a:off x="7687310" y="662305"/>
            <a:ext cx="4282440" cy="6195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矩形 18"/>
          <p:cNvSpPr/>
          <p:nvPr/>
        </p:nvSpPr>
        <p:spPr>
          <a:xfrm>
            <a:off x="2323550" y="2818765"/>
            <a:ext cx="1410018" cy="322961"/>
          </a:xfrm>
          <a:prstGeom prst="rect">
            <a:avLst/>
          </a:prstGeom>
          <a:noFill/>
          <a:ln w="38100"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4944" y="2404745"/>
            <a:ext cx="2997032" cy="1548000"/>
          </a:xfrm>
          <a:prstGeom prst="rect">
            <a:avLst/>
          </a:prstGeom>
          <a:noFill/>
          <a:ln w="38100"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549478" y="2480007"/>
            <a:ext cx="3002498" cy="1323439"/>
          </a:xfrm>
          <a:prstGeom prst="rect">
            <a:avLst/>
          </a:prstGeom>
          <a:noFill/>
        </p:spPr>
        <p:txBody>
          <a:bodyPr wrap="square" rtlCol="0">
            <a:spAutoFit/>
          </a:bodyPr>
          <a:lstStyle/>
          <a:p>
            <a:r>
              <a:rPr lang="zh-CN" altLang="en-US" sz="2000" dirty="0">
                <a:latin typeface="方正兰亭黑简体" panose="02000000000000000000" pitchFamily="2" charset="-122"/>
                <a:ea typeface="方正兰亭黑简体" panose="02000000000000000000" pitchFamily="2" charset="-122"/>
              </a:rPr>
              <a:t>底盘：</a:t>
            </a:r>
          </a:p>
          <a:p>
            <a:r>
              <a:rPr lang="zh-CN" altLang="en-US" sz="2000" dirty="0">
                <a:latin typeface="方正兰亭黑简体" panose="02000000000000000000" pitchFamily="2" charset="-122"/>
                <a:ea typeface="方正兰亭黑简体" panose="02000000000000000000" pitchFamily="2" charset="-122"/>
              </a:rPr>
              <a:t>前侧、后侧、左侧、右侧</a:t>
            </a:r>
          </a:p>
          <a:p>
            <a:r>
              <a:rPr lang="zh-CN" altLang="en-US" sz="2000" dirty="0">
                <a:latin typeface="方正兰亭黑简体" panose="02000000000000000000" pitchFamily="2" charset="-122"/>
                <a:ea typeface="方正兰亭黑简体" panose="02000000000000000000" pitchFamily="2" charset="-122"/>
              </a:rPr>
              <a:t>云台：</a:t>
            </a:r>
          </a:p>
          <a:p>
            <a:r>
              <a:rPr lang="zh-CN" altLang="en-US" sz="2000" dirty="0">
                <a:latin typeface="方正兰亭黑简体" panose="02000000000000000000" pitchFamily="2" charset="-122"/>
                <a:ea typeface="方正兰亭黑简体" panose="02000000000000000000" pitchFamily="2" charset="-122"/>
              </a:rPr>
              <a:t>左侧、右侧</a:t>
            </a:r>
          </a:p>
        </p:txBody>
      </p:sp>
      <p:cxnSp>
        <p:nvCxnSpPr>
          <p:cNvPr id="2" name="直接箭头连接符 1"/>
          <p:cNvCxnSpPr/>
          <p:nvPr/>
        </p:nvCxnSpPr>
        <p:spPr>
          <a:xfrm flipH="1" flipV="1">
            <a:off x="3813175" y="3141726"/>
            <a:ext cx="753746" cy="39331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2"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8" grpId="0"/>
      <p:bldP spid="14" grpId="0"/>
      <p:bldP spid="15" grpId="0"/>
      <p:bldP spid="19" grpId="1" animBg="1"/>
      <p:bldP spid="19" grpId="2" animBg="1"/>
      <p:bldP spid="20" grpId="1" animBg="1"/>
      <p:bldP spid="20" grpId="2" animBg="1"/>
      <p:bldP spid="21" grpId="1"/>
      <p:bldP spid="21"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2125" y="380255"/>
            <a:ext cx="6019164"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19</a:t>
            </a:fld>
            <a:endParaRPr lang="zh-CN" altLang="en-US"/>
          </a:p>
        </p:txBody>
      </p:sp>
      <p:sp>
        <p:nvSpPr>
          <p:cNvPr id="14" name="椭圆 13"/>
          <p:cNvSpPr/>
          <p:nvPr/>
        </p:nvSpPr>
        <p:spPr>
          <a:xfrm>
            <a:off x="5563718" y="2561812"/>
            <a:ext cx="1099820" cy="10979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15" name="椭圆 14"/>
          <p:cNvSpPr/>
          <p:nvPr/>
        </p:nvSpPr>
        <p:spPr>
          <a:xfrm>
            <a:off x="4564863" y="5420582"/>
            <a:ext cx="1099820" cy="109791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024853" y="3793077"/>
            <a:ext cx="1099820" cy="109791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611343" y="2695797"/>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路遇瀑布</a:t>
            </a:r>
          </a:p>
        </p:txBody>
      </p:sp>
      <p:sp>
        <p:nvSpPr>
          <p:cNvPr id="19" name="椭圆 18"/>
          <p:cNvSpPr/>
          <p:nvPr/>
        </p:nvSpPr>
        <p:spPr>
          <a:xfrm>
            <a:off x="4019398" y="3793077"/>
            <a:ext cx="1099820" cy="10979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2883" y="5420582"/>
            <a:ext cx="1099820" cy="109791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570193" y="5548789"/>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路人 救助</a:t>
            </a:r>
          </a:p>
        </p:txBody>
      </p:sp>
      <p:sp>
        <p:nvSpPr>
          <p:cNvPr id="22" name="文本框 21"/>
          <p:cNvSpPr txBox="1"/>
          <p:nvPr/>
        </p:nvSpPr>
        <p:spPr>
          <a:xfrm>
            <a:off x="4606773" y="5541958"/>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巧遇嬉戏</a:t>
            </a:r>
          </a:p>
        </p:txBody>
      </p:sp>
      <p:sp>
        <p:nvSpPr>
          <p:cNvPr id="23" name="文本框 22"/>
          <p:cNvSpPr txBox="1"/>
          <p:nvPr/>
        </p:nvSpPr>
        <p:spPr>
          <a:xfrm>
            <a:off x="4067023" y="3927062"/>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受邀玩耍</a:t>
            </a:r>
          </a:p>
        </p:txBody>
      </p:sp>
      <p:sp>
        <p:nvSpPr>
          <p:cNvPr id="24" name="文本框 23"/>
          <p:cNvSpPr txBox="1"/>
          <p:nvPr/>
        </p:nvSpPr>
        <p:spPr>
          <a:xfrm>
            <a:off x="7072478" y="3927062"/>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跌入水坑</a:t>
            </a:r>
          </a:p>
        </p:txBody>
      </p:sp>
      <p:sp>
        <p:nvSpPr>
          <p:cNvPr id="30" name="右箭头 21"/>
          <p:cNvSpPr/>
          <p:nvPr/>
        </p:nvSpPr>
        <p:spPr>
          <a:xfrm rot="2460000">
            <a:off x="6633693" y="3447002"/>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2"/>
          <p:cNvSpPr/>
          <p:nvPr/>
        </p:nvSpPr>
        <p:spPr>
          <a:xfrm rot="7380000">
            <a:off x="7261708" y="5104352"/>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0"/>
          <p:cNvSpPr/>
          <p:nvPr/>
        </p:nvSpPr>
        <p:spPr>
          <a:xfrm rot="10800000">
            <a:off x="5740883" y="6095587"/>
            <a:ext cx="68580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5"/>
          <p:cNvSpPr/>
          <p:nvPr/>
        </p:nvSpPr>
        <p:spPr>
          <a:xfrm rot="15180000">
            <a:off x="4256253" y="5104352"/>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3950818" y="3391757"/>
            <a:ext cx="1236980" cy="398780"/>
          </a:xfrm>
          <a:prstGeom prst="rect">
            <a:avLst/>
          </a:prstGeom>
          <a:noFill/>
        </p:spPr>
        <p:txBody>
          <a:bodyPr wrap="square" rtlCol="0">
            <a:spAutoFit/>
          </a:bodyPr>
          <a:lstStyle/>
          <a:p>
            <a:pPr algn="ctr"/>
            <a:r>
              <a:rPr lang="en-US" altLang="zh-CN" sz="2000" b="1" dirty="0">
                <a:latin typeface="Open Sans" panose="020B0606030504020204" pitchFamily="34" charset="0"/>
                <a:ea typeface="Open Sans" panose="020B0606030504020204" pitchFamily="34" charset="0"/>
                <a:cs typeface="Open Sans" panose="020B0606030504020204" pitchFamily="34" charset="0"/>
              </a:rPr>
              <a:t>Ending</a:t>
            </a:r>
          </a:p>
        </p:txBody>
      </p:sp>
      <p:grpSp>
        <p:nvGrpSpPr>
          <p:cNvPr id="37" name="组合 36"/>
          <p:cNvGrpSpPr/>
          <p:nvPr/>
        </p:nvGrpSpPr>
        <p:grpSpPr>
          <a:xfrm>
            <a:off x="1905635" y="1302385"/>
            <a:ext cx="10285730" cy="1076325"/>
            <a:chOff x="1975541" y="1359426"/>
            <a:chExt cx="9303646" cy="1076284"/>
          </a:xfrm>
        </p:grpSpPr>
        <p:sp>
          <p:nvSpPr>
            <p:cNvPr id="38" name="文本框 37"/>
            <p:cNvSpPr txBox="1"/>
            <p:nvPr/>
          </p:nvSpPr>
          <p:spPr>
            <a:xfrm>
              <a:off x="2340926" y="1359426"/>
              <a:ext cx="8938261" cy="1076284"/>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根据故事场景设置、故事卡片内容，</a:t>
              </a:r>
            </a:p>
            <a:p>
              <a:r>
                <a:rPr lang="zh-CN" altLang="en-US" sz="3200" dirty="0">
                  <a:solidFill>
                    <a:srgbClr val="FF0000"/>
                  </a:solidFill>
                  <a:latin typeface="方正兰亭黑简体" panose="02000000000000000000" pitchFamily="2" charset="-122"/>
                  <a:ea typeface="方正兰亭黑简体" panose="02000000000000000000" pitchFamily="2" charset="-122"/>
                </a:rPr>
                <a:t>动手编写程序并展示成果 </a:t>
              </a:r>
              <a:r>
                <a:rPr lang="zh-CN" altLang="en-US" sz="3200" dirty="0">
                  <a:latin typeface="方正兰亭黑简体" panose="02000000000000000000" pitchFamily="2" charset="-122"/>
                  <a:ea typeface="方正兰亭黑简体" panose="02000000000000000000" pitchFamily="2" charset="-122"/>
                </a:rPr>
                <a:t>，还原场景灯效，分享心情。</a:t>
              </a:r>
            </a:p>
          </p:txBody>
        </p:sp>
        <p:sp>
          <p:nvSpPr>
            <p:cNvPr id="39" name="矩形: 圆角 38"/>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ppt_x</p:attrName>
                                        </p:attrNameLst>
                                      </p:cBhvr>
                                      <p:tavLst>
                                        <p:tav tm="0">
                                          <p:val>
                                            <p:strVal val="#ppt_x-#ppt_w/2"/>
                                          </p:val>
                                        </p:tav>
                                        <p:tav tm="100000">
                                          <p:val>
                                            <p:strVal val="#ppt_x"/>
                                          </p:val>
                                        </p:tav>
                                      </p:tavLst>
                                    </p:anim>
                                    <p:anim calcmode="lin" valueType="num">
                                      <p:cBhvr>
                                        <p:cTn id="14" dur="500" fill="hold"/>
                                        <p:tgtEl>
                                          <p:spTgt spid="37"/>
                                        </p:tgtEl>
                                        <p:attrNameLst>
                                          <p:attrName>ppt_y</p:attrName>
                                        </p:attrNameLst>
                                      </p:cBhvr>
                                      <p:tavLst>
                                        <p:tav tm="0">
                                          <p:val>
                                            <p:strVal val="#ppt_y"/>
                                          </p:val>
                                        </p:tav>
                                        <p:tav tm="100000">
                                          <p:val>
                                            <p:strVal val="#ppt_y"/>
                                          </p:val>
                                        </p:tav>
                                      </p:tavLst>
                                    </p:anim>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fill="hold"/>
                                        <p:tgtEl>
                                          <p:spTgt spid="34"/>
                                        </p:tgtEl>
                                        <p:attrNameLst>
                                          <p:attrName>ppt_x</p:attrName>
                                        </p:attrNameLst>
                                      </p:cBhvr>
                                      <p:tavLst>
                                        <p:tav tm="0">
                                          <p:val>
                                            <p:strVal val="#ppt_x"/>
                                          </p:val>
                                        </p:tav>
                                        <p:tav tm="100000">
                                          <p:val>
                                            <p:strVal val="#ppt_x"/>
                                          </p:val>
                                        </p:tav>
                                      </p:tavLst>
                                    </p:anim>
                                    <p:anim calcmode="lin" valueType="num">
                                      <p:cBhvr additive="base">
                                        <p:cTn id="7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additive="base">
                                        <p:cTn id="81" dur="500" fill="hold"/>
                                        <p:tgtEl>
                                          <p:spTgt spid="23"/>
                                        </p:tgtEl>
                                        <p:attrNameLst>
                                          <p:attrName>ppt_x</p:attrName>
                                        </p:attrNameLst>
                                      </p:cBhvr>
                                      <p:tavLst>
                                        <p:tav tm="0">
                                          <p:val>
                                            <p:strVal val="#ppt_x"/>
                                          </p:val>
                                        </p:tav>
                                        <p:tav tm="100000">
                                          <p:val>
                                            <p:strVal val="#ppt_x"/>
                                          </p:val>
                                        </p:tav>
                                      </p:tavLst>
                                    </p:anim>
                                    <p:anim calcmode="lin" valueType="num">
                                      <p:cBhvr additive="base">
                                        <p:cTn id="82" dur="500" fill="hold"/>
                                        <p:tgtEl>
                                          <p:spTgt spid="2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additive="base">
                                        <p:cTn id="85" dur="500" fill="hold"/>
                                        <p:tgtEl>
                                          <p:spTgt spid="35"/>
                                        </p:tgtEl>
                                        <p:attrNameLst>
                                          <p:attrName>ppt_x</p:attrName>
                                        </p:attrNameLst>
                                      </p:cBhvr>
                                      <p:tavLst>
                                        <p:tav tm="0">
                                          <p:val>
                                            <p:strVal val="#ppt_x"/>
                                          </p:val>
                                        </p:tav>
                                        <p:tav tm="100000">
                                          <p:val>
                                            <p:strVal val="#ppt_x"/>
                                          </p:val>
                                        </p:tav>
                                      </p:tavLst>
                                    </p:anim>
                                    <p:anim calcmode="lin" valueType="num">
                                      <p:cBhvr additive="base">
                                        <p:cTn id="8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8" grpId="0"/>
      <p:bldP spid="19" grpId="0" animBg="1"/>
      <p:bldP spid="20" grpId="0" animBg="1"/>
      <p:bldP spid="21" grpId="0"/>
      <p:bldP spid="22" grpId="0"/>
      <p:bldP spid="23" grpId="0"/>
      <p:bldP spid="24" grpId="0"/>
      <p:bldP spid="30" grpId="0" animBg="1"/>
      <p:bldP spid="31" grpId="0" animBg="1"/>
      <p:bldP spid="32" grpId="0" animBg="1"/>
      <p:bldP spid="34" grpId="0" animBg="1"/>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p:cNvPicPr>
            <a:picLocks noChangeAspect="1"/>
          </p:cNvPicPr>
          <p:nvPr/>
        </p:nvPicPr>
        <p:blipFill>
          <a:blip r:embed="rId4"/>
          <a:stretch>
            <a:fillRect/>
          </a:stretch>
        </p:blipFill>
        <p:spPr>
          <a:xfrm>
            <a:off x="-6350" y="-2540"/>
            <a:ext cx="12203430" cy="6863715"/>
          </a:xfrm>
          <a:prstGeom prst="rect">
            <a:avLst/>
          </a:prstGeom>
        </p:spPr>
      </p:pic>
      <p:sp>
        <p:nvSpPr>
          <p:cNvPr id="6" name="平行四边形 5"/>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p:cNvPicPr>
            <a:picLocks noChangeAspect="1"/>
          </p:cNvPicPr>
          <p:nvPr/>
        </p:nvPicPr>
        <p:blipFill>
          <a:blip r:embed="rId5"/>
          <a:stretch>
            <a:fillRect/>
          </a:stretch>
        </p:blipFill>
        <p:spPr>
          <a:xfrm>
            <a:off x="428557" y="524755"/>
            <a:ext cx="1219200" cy="951865"/>
          </a:xfrm>
          <a:prstGeom prst="rect">
            <a:avLst/>
          </a:prstGeom>
        </p:spPr>
      </p:pic>
      <p:sp>
        <p:nvSpPr>
          <p:cNvPr id="15" name="TextBox 29"/>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a:ea typeface="Open Sans" panose="020B0606030504020204" pitchFamily="34" charset="0"/>
                <a:cs typeface="Open Sans" panose="020B0606030504020204" pitchFamily="34" charset="0"/>
                <a:sym typeface="+mn-ea"/>
              </a:rPr>
              <a:t>P B L</a:t>
            </a:r>
          </a:p>
        </p:txBody>
      </p:sp>
      <p:sp>
        <p:nvSpPr>
          <p:cNvPr id="16" name="椭圆 15"/>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1</a:t>
            </a:r>
          </a:p>
        </p:txBody>
      </p:sp>
      <p:sp>
        <p:nvSpPr>
          <p:cNvPr id="20" name="TextBox 29"/>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2</a:t>
            </a:r>
          </a:p>
        </p:txBody>
      </p:sp>
      <p:sp>
        <p:nvSpPr>
          <p:cNvPr id="24" name="TextBox 29"/>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3</a:t>
            </a: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09694" y="3087756"/>
            <a:ext cx="2397648" cy="3311892"/>
            <a:chOff x="4389438" y="1098551"/>
            <a:chExt cx="3397250" cy="4692650"/>
          </a:xfrm>
        </p:grpSpPr>
        <p:sp>
          <p:nvSpPr>
            <p:cNvPr id="29" name="îṡḷiḍè"/>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isľiḓé"/>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îśḷídé"/>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ïśļiḓè"/>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îşḷiďè"/>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íşḻiďè"/>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íṧľîďé"/>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ï$ḷiḓé"/>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7" name="íṣ1ïḑê"/>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8" name="îṡļíḍé"/>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îş1ïḑê"/>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ïṥľíďè"/>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íṩľiḋé"/>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îṣliďè"/>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íṥľïḍé"/>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îSľïḓê"/>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íšļïḋe"/>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iṧḷïḑe"/>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îṥ1iďê"/>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íṣ1ïḑe"/>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íšlïḓê"/>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ïṡļîḓè"/>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ṥlïďe"/>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îṥ1íḍê"/>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sp>
          <p:nvSpPr>
            <p:cNvPr id="53" name="íṣ1íḑe"/>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ïṩlíḑè"/>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iś1ïďe"/>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îSḷîďè"/>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îśļiḋe"/>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iSľíḍe"/>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ṩḷíḑè"/>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ṣḻïďé"/>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iṧļïḓè"/>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iŝļîďè"/>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îš1iḋé"/>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ïŝḷïďè"/>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ísľíḑè"/>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íŝľïďé"/>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íśliḋê"/>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grpSp>
      <p:sp>
        <p:nvSpPr>
          <p:cNvPr id="4" name="灯片编号占位符 3"/>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2</a:t>
            </a:fld>
            <a:endParaRPr lang="zh-CN" altLang="en-US" dirty="0">
              <a:solidFill>
                <a:schemeClr val="bg1"/>
              </a:solidFill>
            </a:endParaRPr>
          </a:p>
        </p:txBody>
      </p:sp>
    </p:spTree>
  </p:cSld>
  <p:clrMapOvr>
    <a:masterClrMapping/>
  </p:clrMapOvr>
  <p:transition spd="med">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14:presetBounceEnd="5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grpSp>
        <p:nvGrpSpPr>
          <p:cNvPr id="11" name="组合 10"/>
          <p:cNvGrpSpPr/>
          <p:nvPr/>
        </p:nvGrpSpPr>
        <p:grpSpPr>
          <a:xfrm>
            <a:off x="1905691" y="1319213"/>
            <a:ext cx="8906772" cy="1077218"/>
            <a:chOff x="1975541" y="1376363"/>
            <a:chExt cx="8906772" cy="1077218"/>
          </a:xfrm>
        </p:grpSpPr>
        <p:sp>
          <p:nvSpPr>
            <p:cNvPr id="18" name="文本框 17"/>
            <p:cNvSpPr txBox="1"/>
            <p:nvPr/>
          </p:nvSpPr>
          <p:spPr>
            <a:xfrm>
              <a:off x="2340927" y="1376363"/>
              <a:ext cx="8541386" cy="1077218"/>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通过编写程序，控制</a:t>
              </a:r>
              <a:r>
                <a:rPr lang="en-US" altLang="zh-CN" sz="3200" dirty="0">
                  <a:latin typeface="Open Sans" panose="020B0606030504020204" pitchFamily="34" charset="0"/>
                  <a:ea typeface="Open Sans" panose="020B0606030504020204" pitchFamily="34" charset="0"/>
                  <a:cs typeface="Open Sans" panose="020B0606030504020204" pitchFamily="34" charset="0"/>
                </a:rPr>
                <a:t>LED</a:t>
              </a:r>
              <a:r>
                <a:rPr lang="zh-CN" altLang="en-US" sz="3200" dirty="0">
                  <a:latin typeface="方正兰亭黑简体" panose="02000000000000000000" pitchFamily="2" charset="-122"/>
                  <a:ea typeface="方正兰亭黑简体" panose="02000000000000000000" pitchFamily="2" charset="-122"/>
                </a:rPr>
                <a:t>灯的颜色和灯效，完成整个故事的场景效果。</a:t>
              </a:r>
            </a:p>
          </p:txBody>
        </p:sp>
        <p:sp>
          <p:nvSpPr>
            <p:cNvPr id="19" name="矩形: 圆角 18"/>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灯片编号占位符 3"/>
          <p:cNvSpPr>
            <a:spLocks noGrp="1"/>
          </p:cNvSpPr>
          <p:nvPr>
            <p:ph type="sldNum" sz="quarter" idx="12"/>
          </p:nvPr>
        </p:nvSpPr>
        <p:spPr/>
        <p:txBody>
          <a:bodyPr/>
          <a:lstStyle/>
          <a:p>
            <a:fld id="{7D9BB5D0-35E4-459D-AEF3-FE4D7C45CC19}" type="slidenum">
              <a:rPr lang="zh-CN" altLang="en-US" smtClean="0"/>
              <a:t>20</a:t>
            </a:fld>
            <a:endParaRPr lang="zh-CN" altLang="en-US"/>
          </a:p>
        </p:txBody>
      </p:sp>
      <p:graphicFrame>
        <p:nvGraphicFramePr>
          <p:cNvPr id="28" name="表格 27"/>
          <p:cNvGraphicFramePr/>
          <p:nvPr>
            <p:custDataLst>
              <p:tags r:id="rId1"/>
            </p:custDataLst>
          </p:nvPr>
        </p:nvGraphicFramePr>
        <p:xfrm>
          <a:off x="294534" y="2428284"/>
          <a:ext cx="5651500" cy="4424680"/>
        </p:xfrm>
        <a:graphic>
          <a:graphicData uri="http://schemas.openxmlformats.org/drawingml/2006/table">
            <a:tbl>
              <a:tblPr firstRow="1" bandRow="1">
                <a:tableStyleId>{5C22544A-7EE6-4342-B048-85BDC9FD1C3A}</a:tableStyleId>
              </a:tblPr>
              <a:tblGrid>
                <a:gridCol w="1130300"/>
                <a:gridCol w="1130300"/>
                <a:gridCol w="1130300"/>
                <a:gridCol w="1130300"/>
                <a:gridCol w="1130300"/>
              </a:tblGrid>
              <a:tr h="711200">
                <a:tc gridSpan="5">
                  <a:txBody>
                    <a:bodyPr/>
                    <a:lstStyle/>
                    <a:p>
                      <a:pPr algn="ctr">
                        <a:lnSpc>
                          <a:spcPct val="160000"/>
                        </a:lnSpc>
                        <a:buNone/>
                      </a:pPr>
                      <a:r>
                        <a:rPr lang="zh-CN" altLang="en-US" sz="2000" dirty="0">
                          <a:latin typeface="方正兰亭黑简体" panose="02000000000000000000" pitchFamily="2" charset="-122"/>
                          <a:ea typeface="方正兰亭黑简体" panose="02000000000000000000" pitchFamily="2" charset="-122"/>
                        </a:rPr>
                        <a:t>故事场景卡片设置</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711835">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场景</a:t>
                      </a:r>
                    </a:p>
                  </a:txBody>
                  <a:tcP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心情</a:t>
                      </a:r>
                    </a:p>
                  </a:txBody>
                  <a:tcP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时间</a:t>
                      </a:r>
                    </a:p>
                  </a:txBody>
                  <a:tcP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颜色</a:t>
                      </a:r>
                    </a:p>
                  </a:txBody>
                  <a:tcP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灯效</a:t>
                      </a:r>
                    </a:p>
                  </a:txBody>
                  <a:tcPr/>
                </a:tc>
              </a:tr>
              <a:tr h="725805">
                <a:tc>
                  <a:txBody>
                    <a:bodyPr/>
                    <a:lstStyle/>
                    <a:p>
                      <a:pPr algn="ctr">
                        <a:lnSpc>
                          <a:spcPct val="170000"/>
                        </a:lnSpc>
                        <a:buNone/>
                      </a:pPr>
                      <a:r>
                        <a:rPr lang="zh-CN" altLang="en-US" sz="2000" b="0" dirty="0">
                          <a:latin typeface="方正兰亭黑简体" panose="02000000000000000000" pitchFamily="2" charset="-122"/>
                          <a:ea typeface="方正兰亭黑简体" panose="02000000000000000000" pitchFamily="2" charset="-122"/>
                        </a:rPr>
                        <a:t>吃雪糕</a:t>
                      </a:r>
                    </a:p>
                  </a:txBody>
                  <a:tcPr/>
                </a:tc>
                <a:tc>
                  <a:txBody>
                    <a:bodyPr/>
                    <a:lstStyle/>
                    <a:p>
                      <a:pPr algn="ctr">
                        <a:lnSpc>
                          <a:spcPct val="14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5S</a:t>
                      </a:r>
                    </a:p>
                  </a:txBody>
                  <a:tcPr/>
                </a:tc>
                <a:tc>
                  <a:txBody>
                    <a:bodyPr/>
                    <a:lstStyle/>
                    <a:p>
                      <a:pPr algn="ctr">
                        <a:lnSpc>
                          <a:spcPct val="14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4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r>
              <a:tr h="730885">
                <a:tc>
                  <a:txBody>
                    <a:bodyPr/>
                    <a:lstStyle/>
                    <a:p>
                      <a:pPr algn="ctr">
                        <a:buNone/>
                      </a:pPr>
                      <a:r>
                        <a:rPr lang="zh-CN" altLang="en-US" sz="2000" b="0" dirty="0">
                          <a:latin typeface="方正兰亭黑简体" panose="02000000000000000000" pitchFamily="2" charset="-122"/>
                          <a:ea typeface="方正兰亭黑简体" panose="02000000000000000000" pitchFamily="2" charset="-122"/>
                        </a:rPr>
                        <a:t>雪糕</a:t>
                      </a:r>
                    </a:p>
                    <a:p>
                      <a:pPr algn="ctr">
                        <a:buNone/>
                      </a:pPr>
                      <a:r>
                        <a:rPr lang="zh-CN" altLang="en-US" sz="2000" b="0" dirty="0">
                          <a:latin typeface="方正兰亭黑简体" panose="02000000000000000000" pitchFamily="2" charset="-122"/>
                          <a:ea typeface="方正兰亭黑简体" panose="02000000000000000000" pitchFamily="2" charset="-122"/>
                        </a:rPr>
                        <a:t>掉地上</a:t>
                      </a: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3S</a:t>
                      </a: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r>
              <a:tr h="731520">
                <a:tc>
                  <a:txBody>
                    <a:bodyPr/>
                    <a:lstStyle/>
                    <a:p>
                      <a:pPr algn="ctr">
                        <a:buNone/>
                      </a:pPr>
                      <a:r>
                        <a:rPr lang="zh-CN" altLang="en-US" sz="2000" b="0" dirty="0">
                          <a:latin typeface="方正兰亭黑简体" panose="02000000000000000000" pitchFamily="2" charset="-122"/>
                          <a:ea typeface="方正兰亭黑简体" panose="02000000000000000000" pitchFamily="2" charset="-122"/>
                        </a:rPr>
                        <a:t>看到</a:t>
                      </a:r>
                    </a:p>
                    <a:p>
                      <a:pPr algn="ctr">
                        <a:buNone/>
                      </a:pPr>
                      <a:r>
                        <a:rPr lang="zh-CN" altLang="en-US" sz="2000" b="0" dirty="0">
                          <a:latin typeface="方正兰亭黑简体" panose="02000000000000000000" pitchFamily="2" charset="-122"/>
                          <a:ea typeface="方正兰亭黑简体" panose="02000000000000000000" pitchFamily="2" charset="-122"/>
                        </a:rPr>
                        <a:t>蚂蚁</a:t>
                      </a: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10S</a:t>
                      </a: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r>
              <a:tr h="813435">
                <a:tc>
                  <a:txBody>
                    <a:bodyPr/>
                    <a:lstStyle/>
                    <a:p>
                      <a:pPr algn="ctr">
                        <a:buNone/>
                      </a:pPr>
                      <a:r>
                        <a:rPr lang="zh-CN" altLang="en-US" sz="2000" b="0" dirty="0">
                          <a:latin typeface="方正兰亭黑简体" panose="02000000000000000000" pitchFamily="2" charset="-122"/>
                          <a:ea typeface="方正兰亭黑简体" panose="02000000000000000000" pitchFamily="2" charset="-122"/>
                        </a:rPr>
                        <a:t>发现</a:t>
                      </a:r>
                    </a:p>
                    <a:p>
                      <a:pPr algn="ctr">
                        <a:buNone/>
                      </a:pPr>
                      <a:r>
                        <a:rPr lang="zh-CN" altLang="en-US" sz="2000" b="0" dirty="0">
                          <a:latin typeface="方正兰亭黑简体" panose="02000000000000000000" pitchFamily="2" charset="-122"/>
                          <a:ea typeface="方正兰亭黑简体" panose="02000000000000000000" pitchFamily="2" charset="-122"/>
                        </a:rPr>
                        <a:t>蚂蚁家</a:t>
                      </a:r>
                    </a:p>
                  </a:txBody>
                  <a:tcPr/>
                </a:tc>
                <a:tc>
                  <a:txBody>
                    <a:bodyPr/>
                    <a:lstStyle/>
                    <a:p>
                      <a:pPr algn="ctr">
                        <a:lnSpc>
                          <a:spcPct val="17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8S</a:t>
                      </a:r>
                    </a:p>
                  </a:txBody>
                  <a:tcPr/>
                </a:tc>
                <a:tc>
                  <a:txBody>
                    <a:bodyPr/>
                    <a:lstStyle/>
                    <a:p>
                      <a:pPr algn="ctr">
                        <a:lnSpc>
                          <a:spcPct val="17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7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r>
            </a:tbl>
          </a:graphicData>
        </a:graphic>
      </p:graphicFrame>
      <p:sp>
        <p:nvSpPr>
          <p:cNvPr id="29" name="文本框 28"/>
          <p:cNvSpPr txBox="1"/>
          <p:nvPr/>
        </p:nvSpPr>
        <p:spPr>
          <a:xfrm>
            <a:off x="1469284" y="3950126"/>
            <a:ext cx="987425" cy="491490"/>
          </a:xfrm>
          <a:prstGeom prst="rect">
            <a:avLst/>
          </a:prstGeom>
          <a:noFill/>
        </p:spPr>
        <p:txBody>
          <a:bodyPr wrap="square" rtlCol="0">
            <a:spAutoFit/>
          </a:bodyPr>
          <a:lstStyle/>
          <a:p>
            <a:pPr algn="ctr">
              <a:lnSpc>
                <a:spcPct val="130000"/>
              </a:lnSpc>
            </a:pPr>
            <a:r>
              <a:rPr lang="zh-CN" altLang="en-US" sz="2000" dirty="0">
                <a:latin typeface="方正黑体简体" panose="02010601030101010101" pitchFamily="2" charset="-122"/>
                <a:ea typeface="方正黑体简体" panose="02010601030101010101" pitchFamily="2" charset="-122"/>
              </a:rPr>
              <a:t>快乐</a:t>
            </a:r>
          </a:p>
        </p:txBody>
      </p:sp>
      <p:sp>
        <p:nvSpPr>
          <p:cNvPr id="30" name="文本框 29"/>
          <p:cNvSpPr txBox="1"/>
          <p:nvPr/>
        </p:nvSpPr>
        <p:spPr>
          <a:xfrm>
            <a:off x="1469284" y="4655821"/>
            <a:ext cx="987425" cy="491490"/>
          </a:xfrm>
          <a:prstGeom prst="rect">
            <a:avLst/>
          </a:prstGeom>
          <a:noFill/>
        </p:spPr>
        <p:txBody>
          <a:bodyPr wrap="square" rtlCol="0">
            <a:spAutoFit/>
          </a:bodyPr>
          <a:lstStyle/>
          <a:p>
            <a:pPr algn="ctr">
              <a:lnSpc>
                <a:spcPct val="130000"/>
              </a:lnSpc>
            </a:pPr>
            <a:r>
              <a:rPr lang="zh-CN" altLang="en-US" sz="2000" dirty="0">
                <a:latin typeface="方正黑体简体" panose="02010601030101010101" pitchFamily="2" charset="-122"/>
                <a:ea typeface="方正黑体简体" panose="02010601030101010101" pitchFamily="2" charset="-122"/>
              </a:rPr>
              <a:t>悲伤</a:t>
            </a:r>
          </a:p>
        </p:txBody>
      </p:sp>
      <p:sp>
        <p:nvSpPr>
          <p:cNvPr id="31" name="文本框 30"/>
          <p:cNvSpPr txBox="1"/>
          <p:nvPr/>
        </p:nvSpPr>
        <p:spPr>
          <a:xfrm>
            <a:off x="1469284" y="5352839"/>
            <a:ext cx="987425" cy="521970"/>
          </a:xfrm>
          <a:prstGeom prst="rect">
            <a:avLst/>
          </a:prstGeom>
          <a:noFill/>
        </p:spPr>
        <p:txBody>
          <a:bodyPr wrap="square" rtlCol="0">
            <a:spAutoFit/>
          </a:bodyPr>
          <a:lstStyle/>
          <a:p>
            <a:pPr algn="ctr">
              <a:lnSpc>
                <a:spcPct val="140000"/>
              </a:lnSpc>
            </a:pPr>
            <a:r>
              <a:rPr lang="zh-CN" altLang="en-US" sz="2000" dirty="0">
                <a:latin typeface="方正黑体简体" panose="02010601030101010101" pitchFamily="2" charset="-122"/>
                <a:ea typeface="方正黑体简体" panose="02010601030101010101" pitchFamily="2" charset="-122"/>
              </a:rPr>
              <a:t>好奇</a:t>
            </a:r>
          </a:p>
        </p:txBody>
      </p:sp>
      <p:sp>
        <p:nvSpPr>
          <p:cNvPr id="32" name="文本框 31"/>
          <p:cNvSpPr txBox="1"/>
          <p:nvPr/>
        </p:nvSpPr>
        <p:spPr>
          <a:xfrm>
            <a:off x="1469284" y="6053240"/>
            <a:ext cx="987425" cy="553085"/>
          </a:xfrm>
          <a:prstGeom prst="rect">
            <a:avLst/>
          </a:prstGeom>
          <a:noFill/>
        </p:spPr>
        <p:txBody>
          <a:bodyPr wrap="square" rtlCol="0">
            <a:spAutoFit/>
          </a:bodyPr>
          <a:lstStyle/>
          <a:p>
            <a:pPr algn="ctr">
              <a:lnSpc>
                <a:spcPct val="150000"/>
              </a:lnSpc>
            </a:pPr>
            <a:r>
              <a:rPr lang="zh-CN" altLang="en-US" sz="2000" dirty="0">
                <a:latin typeface="方正黑体简体" panose="02010601030101010101" pitchFamily="2" charset="-122"/>
                <a:ea typeface="方正黑体简体" panose="02010601030101010101" pitchFamily="2" charset="-122"/>
              </a:rPr>
              <a:t>兴奋</a:t>
            </a:r>
          </a:p>
        </p:txBody>
      </p:sp>
      <p:sp>
        <p:nvSpPr>
          <p:cNvPr id="33" name="文本框 32"/>
          <p:cNvSpPr txBox="1"/>
          <p:nvPr/>
        </p:nvSpPr>
        <p:spPr>
          <a:xfrm>
            <a:off x="3656859" y="3950120"/>
            <a:ext cx="987425" cy="491490"/>
          </a:xfrm>
          <a:prstGeom prst="rect">
            <a:avLst/>
          </a:prstGeom>
          <a:noFill/>
        </p:spPr>
        <p:txBody>
          <a:bodyPr wrap="square" rtlCol="0">
            <a:spAutoFit/>
          </a:bodyPr>
          <a:lstStyle/>
          <a:p>
            <a:pPr algn="ctr">
              <a:lnSpc>
                <a:spcPct val="130000"/>
              </a:lnSpc>
            </a:pPr>
            <a:r>
              <a:rPr lang="zh-CN" altLang="en-US" sz="2000" b="1" dirty="0">
                <a:solidFill>
                  <a:srgbClr val="FF0000"/>
                </a:solidFill>
                <a:latin typeface="方正黑体简体" panose="02010601030101010101" pitchFamily="2" charset="-122"/>
                <a:ea typeface="方正黑体简体" panose="02010601030101010101" pitchFamily="2" charset="-122"/>
              </a:rPr>
              <a:t>红色</a:t>
            </a:r>
          </a:p>
        </p:txBody>
      </p:sp>
      <p:sp>
        <p:nvSpPr>
          <p:cNvPr id="34" name="文本框 33"/>
          <p:cNvSpPr txBox="1"/>
          <p:nvPr/>
        </p:nvSpPr>
        <p:spPr>
          <a:xfrm>
            <a:off x="3656859" y="4672755"/>
            <a:ext cx="987425" cy="491490"/>
          </a:xfrm>
          <a:prstGeom prst="rect">
            <a:avLst/>
          </a:prstGeom>
          <a:noFill/>
        </p:spPr>
        <p:txBody>
          <a:bodyPr wrap="square" rtlCol="0">
            <a:spAutoFit/>
          </a:bodyPr>
          <a:lstStyle/>
          <a:p>
            <a:pPr algn="ctr">
              <a:lnSpc>
                <a:spcPct val="130000"/>
              </a:lnSpc>
            </a:pPr>
            <a:r>
              <a:rPr lang="zh-CN" altLang="en-US" sz="2000" b="1" dirty="0">
                <a:solidFill>
                  <a:schemeClr val="accent1"/>
                </a:solidFill>
                <a:latin typeface="方正黑体简体" panose="02010601030101010101" pitchFamily="2" charset="-122"/>
                <a:ea typeface="方正黑体简体" panose="02010601030101010101" pitchFamily="2" charset="-122"/>
              </a:rPr>
              <a:t>蓝色</a:t>
            </a:r>
          </a:p>
        </p:txBody>
      </p:sp>
      <p:sp>
        <p:nvSpPr>
          <p:cNvPr id="35" name="文本框 34"/>
          <p:cNvSpPr txBox="1"/>
          <p:nvPr/>
        </p:nvSpPr>
        <p:spPr>
          <a:xfrm>
            <a:off x="3656859" y="5361305"/>
            <a:ext cx="987425" cy="521970"/>
          </a:xfrm>
          <a:prstGeom prst="rect">
            <a:avLst/>
          </a:prstGeom>
          <a:noFill/>
        </p:spPr>
        <p:txBody>
          <a:bodyPr wrap="square" rtlCol="0">
            <a:spAutoFit/>
          </a:bodyPr>
          <a:lstStyle/>
          <a:p>
            <a:pPr algn="ctr">
              <a:lnSpc>
                <a:spcPct val="140000"/>
              </a:lnSpc>
            </a:pPr>
            <a:r>
              <a:rPr lang="zh-CN" altLang="en-US" sz="2000" b="1" dirty="0">
                <a:solidFill>
                  <a:schemeClr val="accent4"/>
                </a:solidFill>
                <a:latin typeface="方正黑体简体" panose="02010601030101010101" pitchFamily="2" charset="-122"/>
                <a:ea typeface="方正黑体简体" panose="02010601030101010101" pitchFamily="2" charset="-122"/>
              </a:rPr>
              <a:t>黄色</a:t>
            </a:r>
          </a:p>
        </p:txBody>
      </p:sp>
      <p:sp>
        <p:nvSpPr>
          <p:cNvPr id="36" name="文本框 35"/>
          <p:cNvSpPr txBox="1"/>
          <p:nvPr/>
        </p:nvSpPr>
        <p:spPr>
          <a:xfrm>
            <a:off x="3656859" y="6044777"/>
            <a:ext cx="987425" cy="583565"/>
          </a:xfrm>
          <a:prstGeom prst="rect">
            <a:avLst/>
          </a:prstGeom>
          <a:noFill/>
        </p:spPr>
        <p:txBody>
          <a:bodyPr wrap="square" rtlCol="0">
            <a:spAutoFit/>
          </a:bodyPr>
          <a:lstStyle/>
          <a:p>
            <a:pPr algn="ctr">
              <a:lnSpc>
                <a:spcPct val="160000"/>
              </a:lnSpc>
            </a:pPr>
            <a:r>
              <a:rPr lang="zh-CN" altLang="en-US" sz="2000" b="1" dirty="0">
                <a:solidFill>
                  <a:srgbClr val="7030A0"/>
                </a:solidFill>
                <a:latin typeface="方正黑体简体" panose="02010601030101010101" pitchFamily="2" charset="-122"/>
                <a:ea typeface="方正黑体简体" panose="02010601030101010101" pitchFamily="2" charset="-122"/>
              </a:rPr>
              <a:t>紫色</a:t>
            </a:r>
          </a:p>
        </p:txBody>
      </p:sp>
      <p:sp>
        <p:nvSpPr>
          <p:cNvPr id="37" name="文本框 36"/>
          <p:cNvSpPr txBox="1"/>
          <p:nvPr/>
        </p:nvSpPr>
        <p:spPr>
          <a:xfrm>
            <a:off x="4644284" y="3950120"/>
            <a:ext cx="1311910" cy="491490"/>
          </a:xfrm>
          <a:prstGeom prst="rect">
            <a:avLst/>
          </a:prstGeom>
          <a:noFill/>
        </p:spPr>
        <p:txBody>
          <a:bodyPr wrap="square" rtlCol="0">
            <a:spAutoFit/>
          </a:bodyPr>
          <a:lstStyle/>
          <a:p>
            <a:pPr algn="ctr">
              <a:lnSpc>
                <a:spcPct val="130000"/>
              </a:lnSpc>
            </a:pPr>
            <a:r>
              <a:rPr lang="zh-CN" altLang="en-US" sz="2000" dirty="0">
                <a:latin typeface="方正黑体简体" panose="02010601030101010101" pitchFamily="2" charset="-122"/>
                <a:ea typeface="方正黑体简体" panose="02010601030101010101" pitchFamily="2" charset="-122"/>
              </a:rPr>
              <a:t>跑马灯</a:t>
            </a:r>
          </a:p>
        </p:txBody>
      </p:sp>
      <p:sp>
        <p:nvSpPr>
          <p:cNvPr id="38" name="文本框 37"/>
          <p:cNvSpPr txBox="1"/>
          <p:nvPr/>
        </p:nvSpPr>
        <p:spPr>
          <a:xfrm>
            <a:off x="4806209" y="4672755"/>
            <a:ext cx="987425" cy="491490"/>
          </a:xfrm>
          <a:prstGeom prst="rect">
            <a:avLst/>
          </a:prstGeom>
          <a:noFill/>
        </p:spPr>
        <p:txBody>
          <a:bodyPr wrap="square" rtlCol="0">
            <a:spAutoFit/>
          </a:bodyPr>
          <a:lstStyle/>
          <a:p>
            <a:pPr algn="ctr">
              <a:lnSpc>
                <a:spcPct val="130000"/>
              </a:lnSpc>
            </a:pPr>
            <a:r>
              <a:rPr lang="zh-CN" altLang="en-US" sz="2000" dirty="0">
                <a:latin typeface="方正黑体简体" panose="02010601030101010101" pitchFamily="2" charset="-122"/>
                <a:ea typeface="方正黑体简体" panose="02010601030101010101" pitchFamily="2" charset="-122"/>
              </a:rPr>
              <a:t>熄灭</a:t>
            </a:r>
          </a:p>
        </p:txBody>
      </p:sp>
      <p:sp>
        <p:nvSpPr>
          <p:cNvPr id="39" name="文本框 38"/>
          <p:cNvSpPr txBox="1"/>
          <p:nvPr/>
        </p:nvSpPr>
        <p:spPr>
          <a:xfrm>
            <a:off x="4806209" y="5361305"/>
            <a:ext cx="987425" cy="521970"/>
          </a:xfrm>
          <a:prstGeom prst="rect">
            <a:avLst/>
          </a:prstGeom>
          <a:noFill/>
        </p:spPr>
        <p:txBody>
          <a:bodyPr wrap="square" rtlCol="0">
            <a:spAutoFit/>
          </a:bodyPr>
          <a:lstStyle/>
          <a:p>
            <a:pPr algn="ctr">
              <a:lnSpc>
                <a:spcPct val="140000"/>
              </a:lnSpc>
            </a:pPr>
            <a:r>
              <a:rPr lang="zh-CN" altLang="en-US" sz="2000" dirty="0">
                <a:latin typeface="方正黑体简体" panose="02010601030101010101" pitchFamily="2" charset="-122"/>
                <a:ea typeface="方正黑体简体" panose="02010601030101010101" pitchFamily="2" charset="-122"/>
              </a:rPr>
              <a:t>闪烁</a:t>
            </a:r>
          </a:p>
        </p:txBody>
      </p:sp>
      <p:sp>
        <p:nvSpPr>
          <p:cNvPr id="40" name="文本框 39"/>
          <p:cNvSpPr txBox="1"/>
          <p:nvPr/>
        </p:nvSpPr>
        <p:spPr>
          <a:xfrm>
            <a:off x="4806209" y="6044777"/>
            <a:ext cx="987425" cy="583565"/>
          </a:xfrm>
          <a:prstGeom prst="rect">
            <a:avLst/>
          </a:prstGeom>
          <a:noFill/>
        </p:spPr>
        <p:txBody>
          <a:bodyPr wrap="square" rtlCol="0">
            <a:spAutoFit/>
          </a:bodyPr>
          <a:lstStyle/>
          <a:p>
            <a:pPr algn="ctr">
              <a:lnSpc>
                <a:spcPct val="160000"/>
              </a:lnSpc>
            </a:pPr>
            <a:r>
              <a:rPr lang="zh-CN" altLang="en-US" sz="2000" dirty="0">
                <a:latin typeface="方正黑体简体" panose="02010601030101010101" pitchFamily="2" charset="-122"/>
                <a:ea typeface="方正黑体简体" panose="02010601030101010101" pitchFamily="2" charset="-122"/>
              </a:rPr>
              <a:t>常亮</a:t>
            </a:r>
          </a:p>
        </p:txBody>
      </p:sp>
      <p:sp>
        <p:nvSpPr>
          <p:cNvPr id="41" name="文本框 40"/>
          <p:cNvSpPr txBox="1"/>
          <p:nvPr/>
        </p:nvSpPr>
        <p:spPr>
          <a:xfrm>
            <a:off x="7047230" y="2317115"/>
            <a:ext cx="4803140" cy="706755"/>
          </a:xfrm>
          <a:prstGeom prst="rect">
            <a:avLst/>
          </a:prstGeom>
          <a:noFill/>
        </p:spPr>
        <p:txBody>
          <a:bodyPr wrap="square" rtlCol="0">
            <a:spAutoFit/>
          </a:bodyPr>
          <a:lstStyle/>
          <a:p>
            <a:r>
              <a:rPr lang="en-US" altLang="zh-CN" sz="2000" dirty="0">
                <a:latin typeface="方正兰亭黑简体" panose="02000000000000000000" pitchFamily="2" charset="-122"/>
                <a:ea typeface="方正兰亭黑简体" panose="02000000000000000000" pitchFamily="2" charset="-122"/>
                <a:sym typeface="+mn-ea"/>
              </a:rPr>
              <a:t>    </a:t>
            </a:r>
            <a:r>
              <a:rPr lang="en-US" altLang="zh-CN" sz="2000" dirty="0" smtClean="0">
                <a:latin typeface="方正兰亭黑简体" panose="02000000000000000000" pitchFamily="2" charset="-122"/>
                <a:ea typeface="方正兰亭黑简体" panose="02000000000000000000" pitchFamily="2" charset="-122"/>
                <a:sym typeface="+mn-ea"/>
              </a:rPr>
              <a:t>   </a:t>
            </a:r>
            <a:r>
              <a:rPr lang="zh-CN" altLang="en-US" sz="2000" dirty="0" smtClean="0">
                <a:latin typeface="方正兰亭黑简体" panose="02000000000000000000" pitchFamily="2" charset="-122"/>
                <a:ea typeface="方正兰亭黑简体" panose="02000000000000000000" pitchFamily="2" charset="-122"/>
                <a:sym typeface="+mn-ea"/>
              </a:rPr>
              <a:t>今</a:t>
            </a:r>
            <a:r>
              <a:rPr lang="zh-CN" altLang="en-US" sz="2000" dirty="0">
                <a:latin typeface="方正兰亭黑简体" panose="02000000000000000000" pitchFamily="2" charset="-122"/>
                <a:ea typeface="方正兰亭黑简体" panose="02000000000000000000" pitchFamily="2" charset="-122"/>
                <a:sym typeface="+mn-ea"/>
              </a:rPr>
              <a:t>天放学，我买了雪</a:t>
            </a:r>
            <a:r>
              <a:rPr lang="zh-CN" altLang="en-US" sz="2000" dirty="0" smtClean="0">
                <a:latin typeface="方正兰亭黑简体" panose="02000000000000000000" pitchFamily="2" charset="-122"/>
                <a:ea typeface="方正兰亭黑简体" panose="02000000000000000000" pitchFamily="2" charset="-122"/>
                <a:sym typeface="+mn-ea"/>
              </a:rPr>
              <a:t>糕</a:t>
            </a:r>
            <a:r>
              <a:rPr lang="zh-CN" altLang="en-US" sz="2000" dirty="0" smtClean="0">
                <a:solidFill>
                  <a:srgbClr val="FF0000"/>
                </a:solidFill>
                <a:latin typeface="方正兰亭黑简体" panose="02000000000000000000" pitchFamily="2" charset="-122"/>
                <a:ea typeface="方正兰亭黑简体" panose="02000000000000000000" pitchFamily="2" charset="-122"/>
                <a:sym typeface="+mn-ea"/>
              </a:rPr>
              <a:t>（</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吃雪糕）</a:t>
            </a:r>
            <a:r>
              <a:rPr lang="zh-CN" altLang="en-US" sz="2000" dirty="0">
                <a:latin typeface="方正兰亭黑简体" panose="02000000000000000000" pitchFamily="2" charset="-122"/>
                <a:ea typeface="方正兰亭黑简体" panose="02000000000000000000" pitchFamily="2" charset="-122"/>
                <a:sym typeface="+mn-ea"/>
              </a:rPr>
              <a:t>，夏天吃雪糕最快乐了</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sz="2000"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5S</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sz="2000" dirty="0">
                <a:latin typeface="方正兰亭黑简体" panose="02000000000000000000" pitchFamily="2" charset="-122"/>
                <a:ea typeface="方正兰亭黑简体" panose="02000000000000000000" pitchFamily="2" charset="-122"/>
                <a:sym typeface="+mn-ea"/>
              </a:rPr>
              <a:t>；</a:t>
            </a:r>
            <a:endParaRPr lang="en-US" altLang="zh-CN" sz="2000" dirty="0">
              <a:latin typeface="方正兰亭黑简体" panose="02000000000000000000" pitchFamily="2" charset="-122"/>
              <a:ea typeface="方正兰亭黑简体" panose="02000000000000000000" pitchFamily="2" charset="-122"/>
            </a:endParaRPr>
          </a:p>
        </p:txBody>
      </p:sp>
      <p:sp>
        <p:nvSpPr>
          <p:cNvPr id="42" name="文本框 41"/>
          <p:cNvSpPr txBox="1"/>
          <p:nvPr/>
        </p:nvSpPr>
        <p:spPr>
          <a:xfrm>
            <a:off x="7047230" y="2976245"/>
            <a:ext cx="4895215" cy="1014730"/>
          </a:xfrm>
          <a:prstGeom prst="rect">
            <a:avLst/>
          </a:prstGeom>
          <a:noFill/>
        </p:spPr>
        <p:txBody>
          <a:bodyPr wrap="square" rtlCol="0">
            <a:spAutoFit/>
          </a:bodyPr>
          <a:lstStyle/>
          <a:p>
            <a:r>
              <a:rPr lang="en-US" altLang="zh-CN" sz="2000" dirty="0">
                <a:latin typeface="方正兰亭黑简体" panose="02000000000000000000" pitchFamily="2" charset="-122"/>
                <a:ea typeface="方正兰亭黑简体" panose="02000000000000000000" pitchFamily="2" charset="-122"/>
                <a:sym typeface="+mn-ea"/>
              </a:rPr>
              <a:t>    </a:t>
            </a:r>
            <a:r>
              <a:rPr lang="en-US" altLang="zh-CN" sz="2000" dirty="0" smtClean="0">
                <a:latin typeface="方正兰亭黑简体" panose="02000000000000000000" pitchFamily="2" charset="-122"/>
                <a:ea typeface="方正兰亭黑简体" panose="02000000000000000000" pitchFamily="2" charset="-122"/>
                <a:sym typeface="+mn-ea"/>
              </a:rPr>
              <a:t>   </a:t>
            </a:r>
            <a:r>
              <a:rPr lang="zh-CN" altLang="en-US" sz="2000" dirty="0" smtClean="0">
                <a:latin typeface="方正兰亭黑简体" panose="02000000000000000000" pitchFamily="2" charset="-122"/>
                <a:ea typeface="方正兰亭黑简体" panose="02000000000000000000" pitchFamily="2" charset="-122"/>
                <a:sym typeface="+mn-ea"/>
              </a:rPr>
              <a:t>我边</a:t>
            </a:r>
            <a:r>
              <a:rPr lang="zh-CN" altLang="en-US" sz="2000" dirty="0">
                <a:latin typeface="方正兰亭黑简体" panose="02000000000000000000" pitchFamily="2" charset="-122"/>
                <a:ea typeface="方正兰亭黑简体" panose="02000000000000000000" pitchFamily="2" charset="-122"/>
                <a:sym typeface="+mn-ea"/>
              </a:rPr>
              <a:t>走边吃，不一会儿，我的雪糕融化掉地上了</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（雪糕掉地上）</a:t>
            </a:r>
            <a:r>
              <a:rPr lang="zh-CN" altLang="en-US" sz="2000" dirty="0">
                <a:latin typeface="方正兰亭黑简体" panose="02000000000000000000" pitchFamily="2" charset="-122"/>
                <a:ea typeface="方正兰亭黑简体" panose="02000000000000000000" pitchFamily="2" charset="-122"/>
                <a:sym typeface="+mn-ea"/>
              </a:rPr>
              <a:t>，脸上瞬间露出悲伤的表情</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sz="2000"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3S</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sz="2000" dirty="0">
                <a:latin typeface="方正兰亭黑简体" panose="02000000000000000000" pitchFamily="2" charset="-122"/>
                <a:ea typeface="方正兰亭黑简体" panose="02000000000000000000" pitchFamily="2" charset="-122"/>
                <a:sym typeface="+mn-ea"/>
              </a:rPr>
              <a:t>；</a:t>
            </a:r>
            <a:endParaRPr lang="en-US" altLang="zh-CN" sz="2000" dirty="0">
              <a:latin typeface="方正兰亭黑简体" panose="02000000000000000000" pitchFamily="2" charset="-122"/>
              <a:ea typeface="方正兰亭黑简体" panose="02000000000000000000" pitchFamily="2" charset="-122"/>
            </a:endParaRPr>
          </a:p>
        </p:txBody>
      </p:sp>
      <p:sp>
        <p:nvSpPr>
          <p:cNvPr id="43" name="文本框 42"/>
          <p:cNvSpPr txBox="1"/>
          <p:nvPr/>
        </p:nvSpPr>
        <p:spPr>
          <a:xfrm>
            <a:off x="7047230" y="4057650"/>
            <a:ext cx="4895215" cy="1323439"/>
          </a:xfrm>
          <a:prstGeom prst="rect">
            <a:avLst/>
          </a:prstGeom>
          <a:noFill/>
        </p:spPr>
        <p:txBody>
          <a:bodyPr wrap="square" rtlCol="0">
            <a:spAutoFit/>
          </a:bodyPr>
          <a:lstStyle/>
          <a:p>
            <a:r>
              <a:rPr lang="en-US" altLang="zh-CN" sz="2000" dirty="0">
                <a:latin typeface="方正兰亭黑简体" panose="02000000000000000000" pitchFamily="2" charset="-122"/>
                <a:ea typeface="方正兰亭黑简体" panose="02000000000000000000" pitchFamily="2" charset="-122"/>
                <a:sym typeface="+mn-ea"/>
              </a:rPr>
              <a:t>    </a:t>
            </a:r>
            <a:r>
              <a:rPr lang="en-US" altLang="zh-CN" sz="2000" dirty="0" smtClean="0">
                <a:latin typeface="方正兰亭黑简体" panose="02000000000000000000" pitchFamily="2" charset="-122"/>
                <a:ea typeface="方正兰亭黑简体" panose="02000000000000000000" pitchFamily="2" charset="-122"/>
                <a:sym typeface="+mn-ea"/>
              </a:rPr>
              <a:t>   </a:t>
            </a:r>
            <a:r>
              <a:rPr lang="zh-CN" altLang="en-US" sz="2000" dirty="0" smtClean="0">
                <a:latin typeface="方正兰亭黑简体" panose="02000000000000000000" pitchFamily="2" charset="-122"/>
                <a:ea typeface="方正兰亭黑简体" panose="02000000000000000000" pitchFamily="2" charset="-122"/>
                <a:sym typeface="+mn-ea"/>
              </a:rPr>
              <a:t>我依</a:t>
            </a:r>
            <a:r>
              <a:rPr lang="zh-CN" altLang="en-US" sz="2000" dirty="0">
                <a:latin typeface="方正兰亭黑简体" panose="02000000000000000000" pitchFamily="2" charset="-122"/>
                <a:ea typeface="方正兰亭黑简体" panose="02000000000000000000" pitchFamily="2" charset="-122"/>
                <a:sym typeface="+mn-ea"/>
              </a:rPr>
              <a:t>依不</a:t>
            </a:r>
            <a:r>
              <a:rPr lang="zh-CN" altLang="en-US" sz="2000" dirty="0" smtClean="0">
                <a:latin typeface="方正兰亭黑简体" panose="02000000000000000000" pitchFamily="2" charset="-122"/>
                <a:ea typeface="方正兰亭黑简体" panose="02000000000000000000" pitchFamily="2" charset="-122"/>
                <a:sym typeface="+mn-ea"/>
              </a:rPr>
              <a:t>舍地看着地上的雪糕，突</a:t>
            </a:r>
            <a:r>
              <a:rPr lang="zh-CN" altLang="en-US" sz="2000" dirty="0">
                <a:latin typeface="方正兰亭黑简体" panose="02000000000000000000" pitchFamily="2" charset="-122"/>
                <a:ea typeface="方正兰亭黑简体" panose="02000000000000000000" pitchFamily="2" charset="-122"/>
                <a:sym typeface="+mn-ea"/>
              </a:rPr>
              <a:t>然来了一群蚂蚁</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（看到蚂蚁）</a:t>
            </a:r>
            <a:r>
              <a:rPr lang="zh-CN" altLang="en-US" sz="2000" dirty="0">
                <a:latin typeface="方正兰亭黑简体" panose="02000000000000000000" pitchFamily="2" charset="-122"/>
                <a:ea typeface="方正兰亭黑简体" panose="02000000000000000000" pitchFamily="2" charset="-122"/>
                <a:sym typeface="+mn-ea"/>
              </a:rPr>
              <a:t>，它</a:t>
            </a:r>
            <a:r>
              <a:rPr lang="zh-CN" altLang="en-US" sz="2000" dirty="0" smtClean="0">
                <a:latin typeface="方正兰亭黑简体" panose="02000000000000000000" pitchFamily="2" charset="-122"/>
                <a:ea typeface="方正兰亭黑简体" panose="02000000000000000000" pitchFamily="2" charset="-122"/>
                <a:sym typeface="+mn-ea"/>
              </a:rPr>
              <a:t>们不</a:t>
            </a:r>
            <a:r>
              <a:rPr lang="zh-CN" altLang="en-US" sz="2000" dirty="0">
                <a:latin typeface="方正兰亭黑简体" panose="02000000000000000000" pitchFamily="2" charset="-122"/>
                <a:ea typeface="方正兰亭黑简体" panose="02000000000000000000" pitchFamily="2" charset="-122"/>
                <a:sym typeface="+mn-ea"/>
              </a:rPr>
              <a:t>断地搬运雪糕，我很好</a:t>
            </a:r>
            <a:r>
              <a:rPr lang="zh-CN" altLang="en-US" sz="2000" dirty="0" smtClean="0">
                <a:latin typeface="方正兰亭黑简体" panose="02000000000000000000" pitchFamily="2" charset="-122"/>
                <a:ea typeface="方正兰亭黑简体" panose="02000000000000000000" pitchFamily="2" charset="-122"/>
                <a:sym typeface="+mn-ea"/>
              </a:rPr>
              <a:t>奇，它</a:t>
            </a:r>
            <a:r>
              <a:rPr lang="zh-CN" altLang="en-US" sz="2000" dirty="0">
                <a:latin typeface="方正兰亭黑简体" panose="02000000000000000000" pitchFamily="2" charset="-122"/>
                <a:ea typeface="方正兰亭黑简体" panose="02000000000000000000" pitchFamily="2" charset="-122"/>
                <a:sym typeface="+mn-ea"/>
              </a:rPr>
              <a:t>们要将雪糕搬运到哪里去呢？需要多长时间呢？</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sz="2000"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10S</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endParaRPr lang="en-US" altLang="zh-CN"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文本框 43"/>
          <p:cNvSpPr txBox="1"/>
          <p:nvPr/>
        </p:nvSpPr>
        <p:spPr>
          <a:xfrm>
            <a:off x="7047230" y="5654675"/>
            <a:ext cx="4895215" cy="1014730"/>
          </a:xfrm>
          <a:prstGeom prst="rect">
            <a:avLst/>
          </a:prstGeom>
          <a:noFill/>
        </p:spPr>
        <p:txBody>
          <a:bodyPr wrap="square" rtlCol="0">
            <a:spAutoFit/>
          </a:bodyPr>
          <a:lstStyle/>
          <a:p>
            <a:pPr indent="508000" fontAlgn="auto">
              <a:extLst>
                <a:ext uri="{35155182-B16C-46BC-9424-99874614C6A1}">
                  <wpsdc:indentchars xmlns:wpsdc="http://www.wps.cn/officeDocument/2017/drawingmlCustomData" xmlns="" val="200" checksum="282533468"/>
                </a:ext>
              </a:extLst>
            </a:pPr>
            <a:r>
              <a:rPr lang="zh-CN" altLang="en-US" sz="2000" dirty="0" smtClean="0">
                <a:latin typeface="方正兰亭黑简体" panose="02000000000000000000" pitchFamily="2" charset="-122"/>
                <a:ea typeface="方正兰亭黑简体" panose="02000000000000000000" pitchFamily="2" charset="-122"/>
                <a:sym typeface="+mn-ea"/>
              </a:rPr>
              <a:t>我一</a:t>
            </a:r>
            <a:r>
              <a:rPr lang="zh-CN" altLang="en-US" sz="2000" dirty="0">
                <a:latin typeface="方正兰亭黑简体" panose="02000000000000000000" pitchFamily="2" charset="-122"/>
                <a:ea typeface="方正兰亭黑简体" panose="02000000000000000000" pitchFamily="2" charset="-122"/>
                <a:sym typeface="+mn-ea"/>
              </a:rPr>
              <a:t>路跟着它</a:t>
            </a:r>
            <a:r>
              <a:rPr lang="zh-CN" altLang="en-US" sz="2000" dirty="0" smtClean="0">
                <a:latin typeface="方正兰亭黑简体" panose="02000000000000000000" pitchFamily="2" charset="-122"/>
                <a:ea typeface="方正兰亭黑简体" panose="02000000000000000000" pitchFamily="2" charset="-122"/>
                <a:sym typeface="+mn-ea"/>
              </a:rPr>
              <a:t>们，发</a:t>
            </a:r>
            <a:r>
              <a:rPr lang="zh-CN" altLang="en-US" sz="2000" dirty="0">
                <a:latin typeface="方正兰亭黑简体" panose="02000000000000000000" pitchFamily="2" charset="-122"/>
                <a:ea typeface="方正兰亭黑简体" panose="02000000000000000000" pitchFamily="2" charset="-122"/>
                <a:sym typeface="+mn-ea"/>
              </a:rPr>
              <a:t>现原来蚂蚁是住</a:t>
            </a:r>
            <a:r>
              <a:rPr lang="zh-CN" altLang="en-US" sz="2000" dirty="0" smtClean="0">
                <a:latin typeface="方正兰亭黑简体" panose="02000000000000000000" pitchFamily="2" charset="-122"/>
                <a:ea typeface="方正兰亭黑简体" panose="02000000000000000000" pitchFamily="2" charset="-122"/>
                <a:sym typeface="+mn-ea"/>
              </a:rPr>
              <a:t>在一个小</a:t>
            </a:r>
            <a:r>
              <a:rPr lang="zh-CN" altLang="en-US" sz="2000" dirty="0">
                <a:latin typeface="方正兰亭黑简体" panose="02000000000000000000" pitchFamily="2" charset="-122"/>
                <a:ea typeface="方正兰亭黑简体" panose="02000000000000000000" pitchFamily="2" charset="-122"/>
                <a:sym typeface="+mn-ea"/>
              </a:rPr>
              <a:t>小的洞穴里的呀！</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（发现蚂蚁家</a:t>
            </a:r>
            <a:r>
              <a:rPr lang="zh-CN" altLang="en-US" sz="2000" dirty="0" smtClean="0">
                <a:solidFill>
                  <a:srgbClr val="FF0000"/>
                </a:solidFill>
                <a:latin typeface="方正兰亭黑简体" panose="02000000000000000000" pitchFamily="2" charset="-122"/>
                <a:ea typeface="方正兰亭黑简体" panose="02000000000000000000" pitchFamily="2" charset="-122"/>
                <a:sym typeface="+mn-ea"/>
              </a:rPr>
              <a:t>）</a:t>
            </a:r>
            <a:r>
              <a:rPr lang="zh-CN" altLang="en-US" sz="2000" dirty="0" smtClean="0">
                <a:latin typeface="方正兰亭黑简体" panose="02000000000000000000" pitchFamily="2" charset="-122"/>
                <a:ea typeface="方正兰亭黑简体" panose="02000000000000000000" pitchFamily="2" charset="-122"/>
                <a:sym typeface="+mn-ea"/>
              </a:rPr>
              <a:t>我很</a:t>
            </a:r>
            <a:r>
              <a:rPr lang="zh-CN" altLang="en-US" sz="2000" dirty="0">
                <a:latin typeface="方正兰亭黑简体" panose="02000000000000000000" pitchFamily="2" charset="-122"/>
                <a:ea typeface="方正兰亭黑简体" panose="02000000000000000000" pitchFamily="2" charset="-122"/>
                <a:sym typeface="+mn-ea"/>
              </a:rPr>
              <a:t>兴奋和满足的回家了！</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sz="2000"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8S</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endParaRPr lang="en-US" altLang="zh-CN"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矩形: 圆角 1"/>
          <p:cNvSpPr/>
          <p:nvPr/>
        </p:nvSpPr>
        <p:spPr>
          <a:xfrm>
            <a:off x="6167593" y="2435447"/>
            <a:ext cx="535110" cy="2097063"/>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方正兰亭黑简体" panose="02000000000000000000" pitchFamily="2" charset="-122"/>
                <a:ea typeface="方正兰亭黑简体" panose="02000000000000000000" pitchFamily="2" charset="-122"/>
              </a:rPr>
              <a:t>故事卡片</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fill="hold"/>
                                        <p:tgtEl>
                                          <p:spTgt spid="35"/>
                                        </p:tgtEl>
                                        <p:attrNameLst>
                                          <p:attrName>ppt_x</p:attrName>
                                        </p:attrNameLst>
                                      </p:cBhvr>
                                      <p:tavLst>
                                        <p:tav tm="0">
                                          <p:val>
                                            <p:strVal val="#ppt_x"/>
                                          </p:val>
                                        </p:tav>
                                        <p:tav tm="100000">
                                          <p:val>
                                            <p:strVal val="#ppt_x"/>
                                          </p:val>
                                        </p:tav>
                                      </p:tavLst>
                                    </p:anim>
                                    <p:anim calcmode="lin" valueType="num">
                                      <p:cBhvr additive="base">
                                        <p:cTn id="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ppt_x"/>
                                          </p:val>
                                        </p:tav>
                                        <p:tav tm="100000">
                                          <p:val>
                                            <p:strVal val="#ppt_x"/>
                                          </p:val>
                                        </p:tav>
                                      </p:tavLst>
                                    </p:anim>
                                    <p:anim calcmode="lin" valueType="num">
                                      <p:cBhvr additive="base">
                                        <p:cTn id="8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ppt_x"/>
                                          </p:val>
                                        </p:tav>
                                        <p:tav tm="100000">
                                          <p:val>
                                            <p:strVal val="#ppt_x"/>
                                          </p:val>
                                        </p:tav>
                                      </p:tavLst>
                                    </p:anim>
                                    <p:anim calcmode="lin" valueType="num">
                                      <p:cBhvr additive="base">
                                        <p:cTn id="8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500" fill="hold"/>
                                        <p:tgtEl>
                                          <p:spTgt spid="40"/>
                                        </p:tgtEl>
                                        <p:attrNameLst>
                                          <p:attrName>ppt_x</p:attrName>
                                        </p:attrNameLst>
                                      </p:cBhvr>
                                      <p:tavLst>
                                        <p:tav tm="0">
                                          <p:val>
                                            <p:strVal val="#ppt_x"/>
                                          </p:val>
                                        </p:tav>
                                        <p:tav tm="100000">
                                          <p:val>
                                            <p:strVal val="#ppt_x"/>
                                          </p:val>
                                        </p:tav>
                                      </p:tavLst>
                                    </p:anim>
                                    <p:anim calcmode="lin" valueType="num">
                                      <p:cBhvr additive="base">
                                        <p:cTn id="9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fade">
                                      <p:cBhvr>
                                        <p:cTn id="104" dur="500"/>
                                        <p:tgtEl>
                                          <p:spTgt spid="42"/>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childTnLst>
                          </p:cTn>
                        </p:par>
                        <p:par>
                          <p:cTn id="113" fill="hold">
                            <p:stCondLst>
                              <p:cond delay="1500"/>
                            </p:stCondLst>
                            <p:childTnLst>
                              <p:par>
                                <p:cTn id="114" presetID="22" presetClass="entr" presetSubtype="1" fill="hold" grpId="0" nodeType="after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wipe(up)">
                                      <p:cBhvr>
                                        <p:cTn id="1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grpSp>
        <p:nvGrpSpPr>
          <p:cNvPr id="11" name="组合 10"/>
          <p:cNvGrpSpPr/>
          <p:nvPr/>
        </p:nvGrpSpPr>
        <p:grpSpPr>
          <a:xfrm>
            <a:off x="1905691" y="1319213"/>
            <a:ext cx="8906772" cy="1076325"/>
            <a:chOff x="1975541" y="1376363"/>
            <a:chExt cx="8906772" cy="1076325"/>
          </a:xfrm>
        </p:grpSpPr>
        <p:sp>
          <p:nvSpPr>
            <p:cNvPr id="18" name="文本框 17"/>
            <p:cNvSpPr txBox="1"/>
            <p:nvPr/>
          </p:nvSpPr>
          <p:spPr>
            <a:xfrm>
              <a:off x="2340927" y="1376363"/>
              <a:ext cx="8541386" cy="107632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通过编写程序，控制</a:t>
              </a:r>
              <a:r>
                <a:rPr lang="en-US" altLang="zh-CN" sz="3200" dirty="0">
                  <a:latin typeface="Open Sans" panose="020B0606030504020204" pitchFamily="34" charset="0"/>
                  <a:ea typeface="Open Sans" panose="020B0606030504020204" pitchFamily="34" charset="0"/>
                  <a:cs typeface="Open Sans" panose="020B0606030504020204" pitchFamily="34" charset="0"/>
                </a:rPr>
                <a:t>LED</a:t>
              </a:r>
              <a:r>
                <a:rPr lang="zh-CN" altLang="en-US" sz="3200" dirty="0">
                  <a:latin typeface="方正兰亭黑简体" panose="02000000000000000000" pitchFamily="2" charset="-122"/>
                  <a:ea typeface="方正兰亭黑简体" panose="02000000000000000000" pitchFamily="2" charset="-122"/>
                </a:rPr>
                <a:t>灯的颜色和灯效，</a:t>
              </a:r>
            </a:p>
            <a:p>
              <a:r>
                <a:rPr lang="zh-CN" altLang="en-US" sz="3200" dirty="0">
                  <a:latin typeface="方正兰亭黑简体" panose="02000000000000000000" pitchFamily="2" charset="-122"/>
                  <a:ea typeface="方正兰亭黑简体" panose="02000000000000000000" pitchFamily="2" charset="-122"/>
                </a:rPr>
                <a:t>完成整个故事的场景效果。</a:t>
              </a:r>
            </a:p>
          </p:txBody>
        </p:sp>
        <p:sp>
          <p:nvSpPr>
            <p:cNvPr id="19" name="矩形: 圆角 18"/>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灯片编号占位符 3"/>
          <p:cNvSpPr>
            <a:spLocks noGrp="1"/>
          </p:cNvSpPr>
          <p:nvPr>
            <p:ph type="sldNum" sz="quarter" idx="12"/>
          </p:nvPr>
        </p:nvSpPr>
        <p:spPr/>
        <p:txBody>
          <a:bodyPr/>
          <a:lstStyle/>
          <a:p>
            <a:fld id="{7D9BB5D0-35E4-459D-AEF3-FE4D7C45CC19}" type="slidenum">
              <a:rPr lang="zh-CN" altLang="en-US" smtClean="0"/>
              <a:t>21</a:t>
            </a:fld>
            <a:endParaRPr lang="zh-CN" altLang="en-US"/>
          </a:p>
        </p:txBody>
      </p:sp>
      <p:sp>
        <p:nvSpPr>
          <p:cNvPr id="46" name="椭圆 45"/>
          <p:cNvSpPr/>
          <p:nvPr/>
        </p:nvSpPr>
        <p:spPr>
          <a:xfrm>
            <a:off x="1865452" y="2550269"/>
            <a:ext cx="1099820" cy="10979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865452" y="4669264"/>
            <a:ext cx="1099820" cy="10979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9" name="椭圆 48"/>
          <p:cNvSpPr/>
          <p:nvPr/>
        </p:nvSpPr>
        <p:spPr>
          <a:xfrm>
            <a:off x="4194632" y="4669264"/>
            <a:ext cx="1099820" cy="109791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194632" y="2550269"/>
            <a:ext cx="1099820" cy="109791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865452" y="2869039"/>
            <a:ext cx="1165225" cy="46037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吃雪糕</a:t>
            </a:r>
          </a:p>
        </p:txBody>
      </p:sp>
      <p:sp>
        <p:nvSpPr>
          <p:cNvPr id="52" name="文本框 51"/>
          <p:cNvSpPr txBox="1"/>
          <p:nvPr/>
        </p:nvSpPr>
        <p:spPr>
          <a:xfrm>
            <a:off x="4242892" y="4803249"/>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看到蚂蚁</a:t>
            </a:r>
          </a:p>
        </p:txBody>
      </p:sp>
      <p:sp>
        <p:nvSpPr>
          <p:cNvPr id="53" name="文本框 52"/>
          <p:cNvSpPr txBox="1"/>
          <p:nvPr/>
        </p:nvSpPr>
        <p:spPr>
          <a:xfrm>
            <a:off x="1865451" y="4815042"/>
            <a:ext cx="1165225"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发现</a:t>
            </a:r>
          </a:p>
          <a:p>
            <a:pPr algn="ctr"/>
            <a:r>
              <a:rPr lang="zh-CN" altLang="en-US" sz="2400" b="1" dirty="0">
                <a:latin typeface="方正兰亭黑简体" panose="02000000000000000000" pitchFamily="2" charset="-122"/>
                <a:ea typeface="方正兰亭黑简体" panose="02000000000000000000" pitchFamily="2" charset="-122"/>
              </a:rPr>
              <a:t>蚂蚁家</a:t>
            </a:r>
          </a:p>
        </p:txBody>
      </p:sp>
      <p:sp>
        <p:nvSpPr>
          <p:cNvPr id="54" name="文本框 53"/>
          <p:cNvSpPr txBox="1"/>
          <p:nvPr/>
        </p:nvSpPr>
        <p:spPr>
          <a:xfrm>
            <a:off x="4242257" y="2684254"/>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雪糕掉地</a:t>
            </a:r>
          </a:p>
        </p:txBody>
      </p:sp>
      <p:sp>
        <p:nvSpPr>
          <p:cNvPr id="55" name="右箭头 12"/>
          <p:cNvSpPr/>
          <p:nvPr/>
        </p:nvSpPr>
        <p:spPr>
          <a:xfrm>
            <a:off x="3266897" y="2954764"/>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右箭头 22"/>
          <p:cNvSpPr/>
          <p:nvPr/>
        </p:nvSpPr>
        <p:spPr>
          <a:xfrm rot="5400000">
            <a:off x="4431487" y="4008229"/>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35"/>
          <p:cNvSpPr/>
          <p:nvPr/>
        </p:nvSpPr>
        <p:spPr>
          <a:xfrm rot="10800000">
            <a:off x="3266897" y="5073759"/>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796872" y="4270484"/>
            <a:ext cx="1236980" cy="398780"/>
          </a:xfrm>
          <a:prstGeom prst="rect">
            <a:avLst/>
          </a:prstGeom>
          <a:noFill/>
        </p:spPr>
        <p:txBody>
          <a:bodyPr wrap="square" rtlCol="0">
            <a:spAutoFit/>
          </a:bodyPr>
          <a:lstStyle/>
          <a:p>
            <a:pPr algn="ctr"/>
            <a:r>
              <a:rPr lang="en-US" altLang="zh-CN" sz="2000" b="1" dirty="0">
                <a:latin typeface="Open Sans" panose="020B0606030504020204" pitchFamily="34" charset="0"/>
                <a:ea typeface="Open Sans" panose="020B0606030504020204" pitchFamily="34" charset="0"/>
                <a:cs typeface="Open Sans" panose="020B0606030504020204" pitchFamily="34" charset="0"/>
              </a:rPr>
              <a:t>Ending</a:t>
            </a:r>
          </a:p>
        </p:txBody>
      </p:sp>
      <p:pic>
        <p:nvPicPr>
          <p:cNvPr id="59" name="Picture 2"/>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4417" b="93185" l="31548" r="67783"/>
                    </a14:imgEffect>
                  </a14:imgLayer>
                </a14:imgProps>
              </a:ext>
              <a:ext uri="{28A0092B-C50C-407E-A947-70E740481C1C}">
                <a14:useLocalDpi xmlns:a14="http://schemas.microsoft.com/office/drawing/2010/main" val="0"/>
              </a:ext>
            </a:extLst>
          </a:blip>
          <a:srcRect l="31587" t="14579" r="32200" b="7215"/>
          <a:stretch>
            <a:fillRect/>
          </a:stretch>
        </p:blipFill>
        <p:spPr bwMode="auto">
          <a:xfrm>
            <a:off x="7031990" y="2064385"/>
            <a:ext cx="3922395" cy="4793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文本框 14"/>
          <p:cNvSpPr txBox="1"/>
          <p:nvPr/>
        </p:nvSpPr>
        <p:spPr>
          <a:xfrm>
            <a:off x="5397575" y="2550254"/>
            <a:ext cx="1634490" cy="492443"/>
          </a:xfrm>
          <a:prstGeom prst="rect">
            <a:avLst/>
          </a:prstGeom>
          <a:noFill/>
        </p:spPr>
        <p:txBody>
          <a:bodyPr wrap="square" rtlCol="0">
            <a:spAutoFit/>
          </a:bodyPr>
          <a:lstStyle/>
          <a:p>
            <a:pPr algn="l"/>
            <a:r>
              <a:rPr lang="zh-CN" altLang="en-US" sz="2600" dirty="0">
                <a:latin typeface="方正兰亭黑简体" panose="02000000000000000000" pitchFamily="2" charset="-122"/>
                <a:ea typeface="方正兰亭黑简体" panose="02000000000000000000" pitchFamily="2" charset="-122"/>
              </a:rPr>
              <a:t>参考程序：</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ppt_x"/>
                                          </p:val>
                                        </p:tav>
                                        <p:tav tm="100000">
                                          <p:val>
                                            <p:strVal val="#ppt_x"/>
                                          </p:val>
                                        </p:tav>
                                      </p:tavLst>
                                    </p:anim>
                                    <p:anim calcmode="lin" valueType="num">
                                      <p:cBhvr additive="base">
                                        <p:cTn id="22" dur="500" fill="hold"/>
                                        <p:tgtEl>
                                          <p:spTgt spid="4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ppt_x"/>
                                          </p:val>
                                        </p:tav>
                                        <p:tav tm="100000">
                                          <p:val>
                                            <p:strVal val="#ppt_x"/>
                                          </p:val>
                                        </p:tav>
                                      </p:tavLst>
                                    </p:anim>
                                    <p:anim calcmode="lin" valueType="num">
                                      <p:cBhvr additive="base">
                                        <p:cTn id="3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fill="hold"/>
                                        <p:tgtEl>
                                          <p:spTgt spid="54"/>
                                        </p:tgtEl>
                                        <p:attrNameLst>
                                          <p:attrName>ppt_x</p:attrName>
                                        </p:attrNameLst>
                                      </p:cBhvr>
                                      <p:tavLst>
                                        <p:tav tm="0">
                                          <p:val>
                                            <p:strVal val="#ppt_x"/>
                                          </p:val>
                                        </p:tav>
                                        <p:tav tm="100000">
                                          <p:val>
                                            <p:strVal val="#ppt_x"/>
                                          </p:val>
                                        </p:tav>
                                      </p:tavLst>
                                    </p:anim>
                                    <p:anim calcmode="lin" valueType="num">
                                      <p:cBhvr additive="base">
                                        <p:cTn id="40" dur="500" fill="hold"/>
                                        <p:tgtEl>
                                          <p:spTgt spid="5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ppt_x"/>
                                          </p:val>
                                        </p:tav>
                                        <p:tav tm="100000">
                                          <p:val>
                                            <p:strVal val="#ppt_x"/>
                                          </p:val>
                                        </p:tav>
                                      </p:tavLst>
                                    </p:anim>
                                    <p:anim calcmode="lin" valueType="num">
                                      <p:cBhvr additive="base">
                                        <p:cTn id="4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ppt_x"/>
                                          </p:val>
                                        </p:tav>
                                        <p:tav tm="100000">
                                          <p:val>
                                            <p:strVal val="#ppt_x"/>
                                          </p:val>
                                        </p:tav>
                                      </p:tavLst>
                                    </p:anim>
                                    <p:anim calcmode="lin" valueType="num">
                                      <p:cBhvr additive="base">
                                        <p:cTn id="54" dur="500" fill="hold"/>
                                        <p:tgtEl>
                                          <p:spTgt spid="5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additive="base">
                                        <p:cTn id="57" dur="500" fill="hold"/>
                                        <p:tgtEl>
                                          <p:spTgt spid="57"/>
                                        </p:tgtEl>
                                        <p:attrNameLst>
                                          <p:attrName>ppt_x</p:attrName>
                                        </p:attrNameLst>
                                      </p:cBhvr>
                                      <p:tavLst>
                                        <p:tav tm="0">
                                          <p:val>
                                            <p:strVal val="#ppt_x"/>
                                          </p:val>
                                        </p:tav>
                                        <p:tav tm="100000">
                                          <p:val>
                                            <p:strVal val="#ppt_x"/>
                                          </p:val>
                                        </p:tav>
                                      </p:tavLst>
                                    </p:anim>
                                    <p:anim calcmode="lin" valueType="num">
                                      <p:cBhvr additive="base">
                                        <p:cTn id="5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fill="hold"/>
                                        <p:tgtEl>
                                          <p:spTgt spid="15"/>
                                        </p:tgtEl>
                                        <p:attrNameLst>
                                          <p:attrName>ppt_x</p:attrName>
                                        </p:attrNameLst>
                                      </p:cBhvr>
                                      <p:tavLst>
                                        <p:tav tm="0">
                                          <p:val>
                                            <p:strVal val="#ppt_x"/>
                                          </p:val>
                                        </p:tav>
                                        <p:tav tm="100000">
                                          <p:val>
                                            <p:strVal val="#ppt_x"/>
                                          </p:val>
                                        </p:tav>
                                      </p:tavLst>
                                    </p:anim>
                                    <p:anim calcmode="lin" valueType="num">
                                      <p:cBhvr additive="base">
                                        <p:cTn id="78" dur="500" fill="hold"/>
                                        <p:tgtEl>
                                          <p:spTgt spid="15"/>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 calcmode="lin" valueType="num">
                                      <p:cBhvr additive="base">
                                        <p:cTn id="81" dur="500" fill="hold"/>
                                        <p:tgtEl>
                                          <p:spTgt spid="59"/>
                                        </p:tgtEl>
                                        <p:attrNameLst>
                                          <p:attrName>ppt_x</p:attrName>
                                        </p:attrNameLst>
                                      </p:cBhvr>
                                      <p:tavLst>
                                        <p:tav tm="0">
                                          <p:val>
                                            <p:strVal val="#ppt_x"/>
                                          </p:val>
                                        </p:tav>
                                        <p:tav tm="100000">
                                          <p:val>
                                            <p:strVal val="#ppt_x"/>
                                          </p:val>
                                        </p:tav>
                                      </p:tavLst>
                                    </p:anim>
                                    <p:anim calcmode="lin" valueType="num">
                                      <p:cBhvr additive="base">
                                        <p:cTn id="8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6" grpId="0" animBg="1"/>
      <p:bldP spid="48" grpId="0" animBg="1"/>
      <p:bldP spid="49" grpId="0" animBg="1"/>
      <p:bldP spid="50" grpId="0" animBg="1"/>
      <p:bldP spid="51" grpId="0"/>
      <p:bldP spid="52" grpId="0"/>
      <p:bldP spid="53" grpId="0"/>
      <p:bldP spid="54" grpId="0"/>
      <p:bldP spid="55" grpId="0" animBg="1"/>
      <p:bldP spid="56" grpId="0" animBg="1"/>
      <p:bldP spid="57" grpId="0" animBg="1"/>
      <p:bldP spid="58"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课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
        <p:nvSpPr>
          <p:cNvPr id="11" name="矩形 10"/>
          <p:cNvSpPr/>
          <p:nvPr/>
        </p:nvSpPr>
        <p:spPr>
          <a:xfrm>
            <a:off x="-375602" y="1331283"/>
            <a:ext cx="4806315" cy="572452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8">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9"/>
          <a:stretch>
            <a:fillRect/>
          </a:stretch>
        </p:blipFill>
        <p:spPr>
          <a:xfrm>
            <a:off x="274320" y="260350"/>
            <a:ext cx="1219200" cy="951865"/>
          </a:xfrm>
          <a:prstGeom prst="rect">
            <a:avLst/>
          </a:prstGeom>
        </p:spPr>
      </p:pic>
      <p:sp>
        <p:nvSpPr>
          <p:cNvPr id="14" name="TextBox 29"/>
          <p:cNvSpPr txBox="1"/>
          <p:nvPr/>
        </p:nvSpPr>
        <p:spPr>
          <a:xfrm>
            <a:off x="1743366" y="379348"/>
            <a:ext cx="8092010"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工程日志</a:t>
            </a:r>
            <a:r>
              <a:rPr lang="en-US" altLang="zh-CN" sz="3000" b="1" dirty="0">
                <a:solidFill>
                  <a:srgbClr val="FF0000"/>
                </a:solidFill>
                <a:latin typeface="汉仪雅酷黑 65W" panose="020B0604020202020204" pitchFamily="34" charset="-122"/>
                <a:ea typeface="汉仪雅酷黑 65W" panose="020B0604020202020204" pitchFamily="34" charset="-122"/>
              </a:rPr>
              <a:t>(</a:t>
            </a:r>
            <a:r>
              <a:rPr lang="en-US" altLang="zh-CN" sz="3000" b="1" dirty="0">
                <a:solidFill>
                  <a:srgbClr val="FF0000"/>
                </a:solidFill>
                <a:latin typeface="Gotham"/>
                <a:ea typeface="汉仪雅酷黑 65W" panose="020B0604020202020204" pitchFamily="34" charset="-122"/>
              </a:rPr>
              <a:t>Day3</a:t>
            </a:r>
            <a:r>
              <a:rPr lang="en-US" altLang="zh-CN" sz="3000" b="1" dirty="0">
                <a:solidFill>
                  <a:srgbClr val="FF0000"/>
                </a:solidFill>
                <a:latin typeface="汉仪雅酷黑 65W" panose="020B0604020202020204" pitchFamily="34" charset="-122"/>
                <a:ea typeface="汉仪雅酷黑 65W" panose="020B0604020202020204" pitchFamily="34" charset="-122"/>
              </a:rPr>
              <a:t>)</a:t>
            </a:r>
            <a:endParaRPr lang="en-US" altLang="zh-CN" sz="3000" b="1" dirty="0">
              <a:solidFill>
                <a:srgbClr val="3D85F9"/>
              </a:solidFill>
              <a:latin typeface="汉仪雅酷黑 65W" panose="020B0604020202020204" pitchFamily="34" charset="-122"/>
              <a:ea typeface="汉仪雅酷黑 65W" panose="020B0604020202020204" pitchFamily="34" charset="-122"/>
            </a:endParaRPr>
          </a:p>
        </p:txBody>
      </p:sp>
      <p:sp>
        <p:nvSpPr>
          <p:cNvPr id="9" name="矩形 8"/>
          <p:cNvSpPr/>
          <p:nvPr/>
        </p:nvSpPr>
        <p:spPr>
          <a:xfrm flipH="1">
            <a:off x="8322945" y="2822575"/>
            <a:ext cx="4723765" cy="4333875"/>
          </a:xfrm>
          <a:prstGeom prst="rect">
            <a:avLst/>
          </a:prstGeom>
          <a:blipFill dpi="0" rotWithShape="1">
            <a:blip r:embed="rId10">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22</a:t>
            </a:fld>
            <a:endParaRPr lang="zh-CN" altLang="en-US"/>
          </a:p>
        </p:txBody>
      </p:sp>
      <p:graphicFrame>
        <p:nvGraphicFramePr>
          <p:cNvPr id="13" name="表格 7"/>
          <p:cNvGraphicFramePr>
            <a:graphicFrameLocks noGrp="1"/>
          </p:cNvGraphicFramePr>
          <p:nvPr>
            <p:custDataLst>
              <p:tags r:id="rId3"/>
            </p:custDataLst>
          </p:nvPr>
        </p:nvGraphicFramePr>
        <p:xfrm>
          <a:off x="1190172" y="1558145"/>
          <a:ext cx="9811657" cy="5027629"/>
        </p:xfrm>
        <a:graphic>
          <a:graphicData uri="http://schemas.openxmlformats.org/drawingml/2006/table">
            <a:tbl>
              <a:tblPr firstRow="1" bandRow="1">
                <a:tableStyleId>{69CF1AB2-1976-4502-BF36-3FF5EA218861}</a:tableStyleId>
              </a:tblPr>
              <a:tblGrid>
                <a:gridCol w="2875831"/>
                <a:gridCol w="6935826"/>
              </a:tblGrid>
              <a:tr h="1142365">
                <a:tc>
                  <a:txBody>
                    <a:bodyPr/>
                    <a:lstStyle/>
                    <a:p>
                      <a:pPr algn="ctr" fontAlgn="auto">
                        <a:lnSpc>
                          <a:spcPct val="225000"/>
                        </a:lnSpc>
                        <a:buClrTx/>
                        <a:buSzTx/>
                        <a:buFontTx/>
                        <a:buNone/>
                      </a:pPr>
                      <a:r>
                        <a:rPr lang="en-US" altLang="zh-CN" sz="2400" noProof="0" dirty="0">
                          <a:ln>
                            <a:noFill/>
                          </a:ln>
                          <a:solidFill>
                            <a:schemeClr val="tx1"/>
                          </a:solidFill>
                          <a:effectLst/>
                          <a:uLnTx/>
                          <a:uFillTx/>
                        </a:rPr>
                        <a:t>Mission</a:t>
                      </a:r>
                      <a:endParaRPr lang="en-US" altLang="zh-CN" sz="240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200000"/>
                        </a:lnSpc>
                        <a:buClrTx/>
                        <a:buSzTx/>
                        <a:buFontTx/>
                        <a:buNone/>
                      </a:pPr>
                      <a:r>
                        <a:rPr lang="en-US" altLang="zh-CN" sz="28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rPr>
                        <a:t>控制</a:t>
                      </a:r>
                      <a:r>
                        <a:rPr lang="zh-CN" altLang="en-US" sz="28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rPr>
                        <a:t>灯效分享心情</a:t>
                      </a:r>
                      <a:endParaRPr lang="en-US" altLang="zh-CN" sz="28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endParaRPr>
                    </a:p>
                  </a:txBody>
                  <a:tcPr>
                    <a:solidFill>
                      <a:srgbClr val="D9EAFF"/>
                    </a:solidFill>
                  </a:tcPr>
                </a:tc>
              </a:tr>
              <a:tr h="1142064">
                <a:tc>
                  <a:txBody>
                    <a:bodyPr/>
                    <a:lstStyle/>
                    <a:p>
                      <a:pPr algn="ctr" fontAlgn="auto">
                        <a:lnSpc>
                          <a:spcPct val="225000"/>
                        </a:lnSpc>
                        <a:buNone/>
                      </a:pPr>
                      <a:r>
                        <a:rPr lang="en-US" altLang="zh-CN" sz="2400" b="1" noProof="0" dirty="0">
                          <a:ln>
                            <a:noFill/>
                          </a:ln>
                          <a:effectLst/>
                          <a:uLnTx/>
                          <a:uFillTx/>
                        </a:rPr>
                        <a:t>Question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90000"/>
                        </a:lnSpc>
                        <a:buNone/>
                      </a:pPr>
                      <a:r>
                        <a:rPr lang="zh-CN" altLang="en-US" sz="2800" b="1">
                          <a:latin typeface="方正兰亭黑简体" panose="02000000000000000000" pitchFamily="2" charset="-122"/>
                          <a:ea typeface="方正兰亭黑简体" panose="02000000000000000000" pitchFamily="2" charset="-122"/>
                        </a:rPr>
                        <a:t>我要如何分享心情呢？</a:t>
                      </a:r>
                    </a:p>
                  </a:txBody>
                  <a:tcPr>
                    <a:solidFill>
                      <a:srgbClr val="C1DDFF"/>
                    </a:solidFill>
                  </a:tcPr>
                </a:tc>
              </a:tr>
              <a:tr h="1142064">
                <a:tc>
                  <a:txBody>
                    <a:bodyPr/>
                    <a:lstStyle/>
                    <a:p>
                      <a:pPr algn="ctr" fontAlgn="auto">
                        <a:lnSpc>
                          <a:spcPct val="225000"/>
                        </a:lnSpc>
                        <a:buNone/>
                      </a:pPr>
                      <a:r>
                        <a:rPr lang="en-US" altLang="zh-CN" sz="2400" b="1" noProof="0" dirty="0">
                          <a:ln>
                            <a:noFill/>
                          </a:ln>
                          <a:effectLst/>
                          <a:uLnTx/>
                          <a:uFillTx/>
                        </a:rPr>
                        <a:t>Solution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150000"/>
                        </a:lnSpc>
                        <a:buNone/>
                      </a:pPr>
                      <a:r>
                        <a:rPr lang="zh-CN" altLang="en-US" sz="2800" b="1" dirty="0">
                          <a:latin typeface="方正兰亭黑简体" panose="02000000000000000000" pitchFamily="2" charset="-122"/>
                          <a:ea typeface="方正兰亭黑简体" panose="02000000000000000000" pitchFamily="2" charset="-122"/>
                          <a:cs typeface="宋体" panose="02010600030101010101" pitchFamily="2" charset="-122"/>
                        </a:rPr>
                        <a:t>运用灯效模块，通过编写程序，</a:t>
                      </a:r>
                    </a:p>
                    <a:p>
                      <a:pPr algn="l" fontAlgn="auto">
                        <a:lnSpc>
                          <a:spcPct val="150000"/>
                        </a:lnSpc>
                        <a:buNone/>
                      </a:pPr>
                      <a:r>
                        <a:rPr lang="zh-CN" altLang="en-US" sz="2800" b="1" dirty="0">
                          <a:latin typeface="方正兰亭黑简体" panose="02000000000000000000" pitchFamily="2" charset="-122"/>
                          <a:ea typeface="方正兰亭黑简体" panose="02000000000000000000" pitchFamily="2" charset="-122"/>
                          <a:cs typeface="宋体" panose="02010600030101010101" pitchFamily="2" charset="-122"/>
                        </a:rPr>
                        <a:t>控制</a:t>
                      </a:r>
                      <a:r>
                        <a:rPr lang="en-US" altLang="zh-CN" sz="2800" b="1" dirty="0">
                          <a:latin typeface="方正兰亭黑简体" panose="02000000000000000000" pitchFamily="2" charset="-122"/>
                          <a:ea typeface="方正兰亭黑简体" panose="02000000000000000000" pitchFamily="2" charset="-122"/>
                          <a:cs typeface="宋体" panose="02010600030101010101" pitchFamily="2" charset="-122"/>
                        </a:rPr>
                        <a:t>LED</a:t>
                      </a:r>
                      <a:r>
                        <a:rPr lang="zh-CN" altLang="en-US" sz="2800" b="1" dirty="0">
                          <a:latin typeface="方正兰亭黑简体" panose="02000000000000000000" pitchFamily="2" charset="-122"/>
                          <a:ea typeface="方正兰亭黑简体" panose="02000000000000000000" pitchFamily="2" charset="-122"/>
                          <a:cs typeface="宋体" panose="02010600030101010101" pitchFamily="2" charset="-122"/>
                        </a:rPr>
                        <a:t>灯的颜色及效果与人分享心情</a:t>
                      </a:r>
                    </a:p>
                  </a:txBody>
                  <a:tcPr>
                    <a:solidFill>
                      <a:srgbClr val="D9EAFF"/>
                    </a:solidFill>
                  </a:tcPr>
                </a:tc>
              </a:tr>
              <a:tr h="1142064">
                <a:tc>
                  <a:txBody>
                    <a:bodyPr/>
                    <a:lstStyle/>
                    <a:p>
                      <a:pPr algn="ctr" fontAlgn="auto">
                        <a:lnSpc>
                          <a:spcPct val="225000"/>
                        </a:lnSpc>
                        <a:buNone/>
                      </a:pPr>
                      <a:r>
                        <a:rPr lang="en-US" altLang="zh-CN" sz="2400" b="1" noProof="0" dirty="0">
                          <a:ln>
                            <a:noFill/>
                          </a:ln>
                          <a:effectLst/>
                          <a:uLnTx/>
                          <a:uFillTx/>
                        </a:rPr>
                        <a:t>Keypoint</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50000"/>
                        </a:lnSpc>
                        <a:buNone/>
                      </a:pPr>
                      <a:r>
                        <a:rPr lang="zh-CN" altLang="en-US" sz="2800" b="1" dirty="0">
                          <a:latin typeface="方正兰亭黑简体" panose="02000000000000000000" pitchFamily="2" charset="-122"/>
                          <a:ea typeface="方正兰亭黑简体" panose="02000000000000000000" pitchFamily="2" charset="-122"/>
                        </a:rPr>
                        <a:t>硬件：</a:t>
                      </a:r>
                      <a:r>
                        <a:rPr lang="en-US" altLang="zh-CN" sz="2800" b="1" dirty="0">
                          <a:latin typeface="方正兰亭黑简体" panose="02000000000000000000" pitchFamily="2" charset="-122"/>
                          <a:ea typeface="方正兰亭黑简体" panose="02000000000000000000" pitchFamily="2" charset="-122"/>
                        </a:rPr>
                        <a:t>LED</a:t>
                      </a:r>
                      <a:r>
                        <a:rPr lang="zh-CN" altLang="en-US" sz="2800" b="1" dirty="0">
                          <a:latin typeface="方正兰亭黑简体" panose="02000000000000000000" pitchFamily="2" charset="-122"/>
                          <a:ea typeface="方正兰亭黑简体" panose="02000000000000000000" pitchFamily="2" charset="-122"/>
                        </a:rPr>
                        <a:t>灯</a:t>
                      </a:r>
                    </a:p>
                    <a:p>
                      <a:pPr algn="l" fontAlgn="auto">
                        <a:lnSpc>
                          <a:spcPct val="150000"/>
                        </a:lnSpc>
                        <a:buNone/>
                      </a:pPr>
                      <a:r>
                        <a:rPr lang="zh-CN" altLang="en-US" sz="2800" b="1" dirty="0">
                          <a:latin typeface="方正兰亭黑简体" panose="02000000000000000000" pitchFamily="2" charset="-122"/>
                          <a:ea typeface="方正兰亭黑简体" panose="02000000000000000000" pitchFamily="2" charset="-122"/>
                        </a:rPr>
                        <a:t>编程：灯效模块、控制语句</a:t>
                      </a:r>
                    </a:p>
                  </a:txBody>
                  <a:tcPr>
                    <a:solidFill>
                      <a:srgbClr val="C1DDFF"/>
                    </a:solidFill>
                  </a:tcPr>
                </a:tc>
              </a:tr>
            </a:tbl>
          </a:graphicData>
        </a:graphic>
      </p:graphicFrame>
      <p:sp>
        <p:nvSpPr>
          <p:cNvPr id="6" name="弧形 5"/>
          <p:cNvSpPr/>
          <p:nvPr/>
        </p:nvSpPr>
        <p:spPr>
          <a:xfrm rot="16200000">
            <a:off x="3577934" y="1072047"/>
            <a:ext cx="4979579" cy="4979579"/>
          </a:xfrm>
          <a:prstGeom prst="arc">
            <a:avLst/>
          </a:prstGeom>
          <a:noFill/>
          <a:ln w="1270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7"/>
          <p:cNvSpPr/>
          <p:nvPr/>
        </p:nvSpPr>
        <p:spPr>
          <a:xfrm>
            <a:off x="3551155" y="1072047"/>
            <a:ext cx="4979579" cy="4979579"/>
          </a:xfrm>
          <a:prstGeom prst="arc">
            <a:avLst/>
          </a:prstGeom>
          <a:noFill/>
          <a:ln w="1270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弧形 2"/>
          <p:cNvSpPr/>
          <p:nvPr/>
        </p:nvSpPr>
        <p:spPr>
          <a:xfrm rot="5400000">
            <a:off x="3551153" y="1037334"/>
            <a:ext cx="4979579" cy="4979579"/>
          </a:xfrm>
          <a:prstGeom prst="arc">
            <a:avLst/>
          </a:prstGeom>
          <a:noFill/>
          <a:ln w="1270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p:cNvSpPr/>
          <p:nvPr/>
        </p:nvSpPr>
        <p:spPr>
          <a:xfrm rot="10800000">
            <a:off x="3577934" y="1037334"/>
            <a:ext cx="4979579" cy="4979579"/>
          </a:xfrm>
          <a:prstGeom prst="arc">
            <a:avLst/>
          </a:prstGeom>
          <a:noFill/>
          <a:ln w="12700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5787" fill="hold"/>
                                        <p:tgtEl>
                                          <p:spTgt spid="2"/>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1"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grpId="1"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1500"/>
                            </p:stCondLst>
                            <p:childTnLst>
                              <p:par>
                                <p:cTn id="24" presetID="10" presetClass="entr" presetSubtype="0" fill="hold" grpId="1"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000"/>
                            </p:stCondLst>
                            <p:childTnLst>
                              <p:par>
                                <p:cTn id="28" presetID="10" presetClass="exit" presetSubtype="0" fill="hold" grpId="0" nodeType="after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2500"/>
                            </p:stCondLst>
                            <p:childTnLst>
                              <p:par>
                                <p:cTn id="32" presetID="10" presetClass="exit" presetSubtype="0" fill="hold" grpId="0" nodeType="after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par>
                          <p:cTn id="35" fill="hold">
                            <p:stCondLst>
                              <p:cond delay="3000"/>
                            </p:stCondLst>
                            <p:childTnLst>
                              <p:par>
                                <p:cTn id="36" presetID="10" presetClass="exit" presetSubtype="0" fill="hold" grpId="0" nodeType="afterEffect">
                                  <p:stCondLst>
                                    <p:cond delay="0"/>
                                  </p:stCondLst>
                                  <p:childTnLst>
                                    <p:animEffect transition="out" filter="fade">
                                      <p:cBhvr>
                                        <p:cTn id="37" dur="500"/>
                                        <p:tgtEl>
                                          <p:spTgt spid="3"/>
                                        </p:tgtEl>
                                      </p:cBhvr>
                                    </p:animEffect>
                                    <p:set>
                                      <p:cBhvr>
                                        <p:cTn id="38" dur="1" fill="hold">
                                          <p:stCondLst>
                                            <p:cond delay="499"/>
                                          </p:stCondLst>
                                        </p:cTn>
                                        <p:tgtEl>
                                          <p:spTgt spid="3"/>
                                        </p:tgtEl>
                                        <p:attrNameLst>
                                          <p:attrName>style.visibility</p:attrName>
                                        </p:attrNameLst>
                                      </p:cBhvr>
                                      <p:to>
                                        <p:strVal val="hidden"/>
                                      </p:to>
                                    </p:set>
                                  </p:childTnLst>
                                </p:cTn>
                              </p:par>
                            </p:childTnLst>
                          </p:cTn>
                        </p:par>
                        <p:par>
                          <p:cTn id="39" fill="hold">
                            <p:stCondLst>
                              <p:cond delay="3500"/>
                            </p:stCondLst>
                            <p:childTnLst>
                              <p:par>
                                <p:cTn id="40" presetID="10" presetClass="exit" presetSubtype="0" fill="hold" grpId="0" nodeType="afterEffect">
                                  <p:stCondLst>
                                    <p:cond delay="0"/>
                                  </p:stCondLst>
                                  <p:childTnLst>
                                    <p:animEffect transition="out" filter="fade">
                                      <p:cBhvr>
                                        <p:cTn id="41" dur="500"/>
                                        <p:tgtEl>
                                          <p:spTgt spid="33"/>
                                        </p:tgtEl>
                                      </p:cBhvr>
                                    </p:animEffect>
                                    <p:set>
                                      <p:cBhvr>
                                        <p:cTn id="42" dur="1" fill="hold">
                                          <p:stCondLst>
                                            <p:cond delay="499"/>
                                          </p:stCondLst>
                                        </p:cTn>
                                        <p:tgtEl>
                                          <p:spTgt spid="33"/>
                                        </p:tgtEl>
                                        <p:attrNameLst>
                                          <p:attrName>style.visibility</p:attrName>
                                        </p:attrNameLst>
                                      </p:cBhvr>
                                      <p:to>
                                        <p:strVal val="hidden"/>
                                      </p:to>
                                    </p:set>
                                  </p:childTnLst>
                                </p:cTn>
                              </p:par>
                            </p:childTnLst>
                          </p:cTn>
                        </p:par>
                        <p:par>
                          <p:cTn id="43" fill="hold">
                            <p:stCondLst>
                              <p:cond delay="4000"/>
                            </p:stCondLst>
                            <p:childTnLst>
                              <p:par>
                                <p:cTn id="44" presetID="10" presetClass="entr" presetSubtype="0" fill="hold" grpId="2"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4500"/>
                            </p:stCondLst>
                            <p:childTnLst>
                              <p:par>
                                <p:cTn id="48" presetID="10" presetClass="entr" presetSubtype="0" fill="hold" grpId="2"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5000"/>
                            </p:stCondLst>
                            <p:childTnLst>
                              <p:par>
                                <p:cTn id="52" presetID="10" presetClass="entr" presetSubtype="0" fill="hold" grpId="2"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par>
                          <p:cTn id="55" fill="hold">
                            <p:stCondLst>
                              <p:cond delay="5500"/>
                            </p:stCondLst>
                            <p:childTnLst>
                              <p:par>
                                <p:cTn id="56" presetID="10" presetClass="entr" presetSubtype="0" fill="hold" grpId="2"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par>
                          <p:cTn id="59" fill="hold">
                            <p:stCondLst>
                              <p:cond delay="6000"/>
                            </p:stCondLst>
                            <p:childTnLst>
                              <p:par>
                                <p:cTn id="60" presetID="10" presetClass="exit" presetSubtype="0" fill="hold" grpId="3" nodeType="afterEffect">
                                  <p:stCondLst>
                                    <p:cond delay="0"/>
                                  </p:stCondLst>
                                  <p:childTnLst>
                                    <p:animEffect transition="out" filter="fade">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childTnLst>
                          </p:cTn>
                        </p:par>
                        <p:par>
                          <p:cTn id="63" fill="hold">
                            <p:stCondLst>
                              <p:cond delay="6500"/>
                            </p:stCondLst>
                            <p:childTnLst>
                              <p:par>
                                <p:cTn id="64" presetID="10" presetClass="exit" presetSubtype="0" fill="hold" grpId="3" nodeType="after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childTnLst>
                          </p:cTn>
                        </p:par>
                        <p:par>
                          <p:cTn id="67" fill="hold">
                            <p:stCondLst>
                              <p:cond delay="7000"/>
                            </p:stCondLst>
                            <p:childTnLst>
                              <p:par>
                                <p:cTn id="68" presetID="10" presetClass="exit" presetSubtype="0" fill="hold" grpId="3" nodeType="afterEffect">
                                  <p:stCondLst>
                                    <p:cond delay="0"/>
                                  </p:stCondLst>
                                  <p:childTnLst>
                                    <p:animEffect transition="out" filter="fade">
                                      <p:cBhvr>
                                        <p:cTn id="69" dur="500"/>
                                        <p:tgtEl>
                                          <p:spTgt spid="3"/>
                                        </p:tgtEl>
                                      </p:cBhvr>
                                    </p:animEffect>
                                    <p:set>
                                      <p:cBhvr>
                                        <p:cTn id="70" dur="1" fill="hold">
                                          <p:stCondLst>
                                            <p:cond delay="499"/>
                                          </p:stCondLst>
                                        </p:cTn>
                                        <p:tgtEl>
                                          <p:spTgt spid="3"/>
                                        </p:tgtEl>
                                        <p:attrNameLst>
                                          <p:attrName>style.visibility</p:attrName>
                                        </p:attrNameLst>
                                      </p:cBhvr>
                                      <p:to>
                                        <p:strVal val="hidden"/>
                                      </p:to>
                                    </p:set>
                                  </p:childTnLst>
                                </p:cTn>
                              </p:par>
                            </p:childTnLst>
                          </p:cTn>
                        </p:par>
                        <p:par>
                          <p:cTn id="71" fill="hold">
                            <p:stCondLst>
                              <p:cond delay="7500"/>
                            </p:stCondLst>
                            <p:childTnLst>
                              <p:par>
                                <p:cTn id="72" presetID="10" presetClass="exit" presetSubtype="0" fill="hold" grpId="3" nodeType="afterEffect">
                                  <p:stCondLst>
                                    <p:cond delay="0"/>
                                  </p:stCondLst>
                                  <p:childTnLst>
                                    <p:animEffect transition="out" filter="fade">
                                      <p:cBhvr>
                                        <p:cTn id="73" dur="500"/>
                                        <p:tgtEl>
                                          <p:spTgt spid="33"/>
                                        </p:tgtEl>
                                      </p:cBhvr>
                                    </p:animEffect>
                                    <p:set>
                                      <p:cBhvr>
                                        <p:cTn id="74"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5" fill="hold" display="0">
                  <p:stCondLst>
                    <p:cond delay="indefinite"/>
                  </p:stCondLst>
                  <p:endCondLst>
                    <p:cond evt="onStopAudio" delay="0">
                      <p:tgtEl>
                        <p:sldTgt/>
                      </p:tgtEl>
                    </p:cond>
                  </p:endCondLst>
                </p:cTn>
                <p:tgtEl>
                  <p:spTgt spid="2"/>
                </p:tgtEl>
              </p:cMediaNode>
            </p:audio>
          </p:childTnLst>
        </p:cTn>
      </p:par>
    </p:tnLst>
    <p:bldLst>
      <p:bldP spid="6" grpId="0" bldLvl="0" animBg="1"/>
      <p:bldP spid="6" grpId="1" bldLvl="0" animBg="1"/>
      <p:bldP spid="6" grpId="2" bldLvl="0" animBg="1"/>
      <p:bldP spid="6" grpId="3" bldLvl="0" animBg="1"/>
      <p:bldP spid="8" grpId="0" bldLvl="0" animBg="1"/>
      <p:bldP spid="8" grpId="1" bldLvl="0" animBg="1"/>
      <p:bldP spid="8" grpId="2" bldLvl="0" animBg="1"/>
      <p:bldP spid="8" grpId="3" bldLvl="0" animBg="1"/>
      <p:bldP spid="3" grpId="0" bldLvl="0" animBg="1"/>
      <p:bldP spid="3" grpId="1" bldLvl="0" animBg="1"/>
      <p:bldP spid="3" grpId="2" bldLvl="0" animBg="1"/>
      <p:bldP spid="3" grpId="3" bldLvl="0" animBg="1"/>
      <p:bldP spid="33" grpId="0" bldLvl="0" animBg="1"/>
      <p:bldP spid="33" grpId="1" bldLvl="0" animBg="1"/>
      <p:bldP spid="33" grpId="2" bldLvl="0" animBg="1"/>
      <p:bldP spid="33" grpId="3"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3"/>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4"/>
          <a:stretch>
            <a:fillRect/>
          </a:stretch>
        </p:blipFill>
        <p:spPr>
          <a:xfrm>
            <a:off x="-180340" y="657225"/>
            <a:ext cx="4261485" cy="4494530"/>
          </a:xfrm>
          <a:prstGeom prst="rect">
            <a:avLst/>
          </a:prstGeom>
        </p:spPr>
      </p:pic>
      <p:sp>
        <p:nvSpPr>
          <p:cNvPr id="11" name="TextBox 29"/>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pic>
        <p:nvPicPr>
          <p:cNvPr id="12" name="图片 11" descr="球"/>
          <p:cNvPicPr>
            <a:picLocks noChangeAspect="1"/>
          </p:cNvPicPr>
          <p:nvPr/>
        </p:nvPicPr>
        <p:blipFill>
          <a:blip r:embed="rId5"/>
          <a:stretch>
            <a:fillRect/>
          </a:stretch>
        </p:blipFill>
        <p:spPr>
          <a:xfrm rot="10800000">
            <a:off x="9207500" y="4450080"/>
            <a:ext cx="3723005" cy="2908300"/>
          </a:xfrm>
          <a:prstGeom prst="rect">
            <a:avLst/>
          </a:prstGeom>
        </p:spPr>
      </p:pic>
      <p:sp>
        <p:nvSpPr>
          <p:cNvPr id="3" name="灯片编号占位符 2"/>
          <p:cNvSpPr>
            <a:spLocks noGrp="1"/>
          </p:cNvSpPr>
          <p:nvPr>
            <p:ph type="sldNum" sz="quarter" idx="12"/>
          </p:nvPr>
        </p:nvSpPr>
        <p:spPr/>
        <p:txBody>
          <a:bodyPr/>
          <a:lstStyle/>
          <a:p>
            <a:fld id="{7D9BB5D0-35E4-459D-AEF3-FE4D7C45CC19}" type="slidenum">
              <a:rPr lang="zh-CN" altLang="en-US" smtClean="0"/>
              <a:t>23</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1-3课程引入">
            <a:hlinkClick r:id="" action="ppaction://media"/>
          </p:cNvPr>
          <p:cNvPicPr/>
          <p:nvPr>
            <a:audioFile r:link="rId1"/>
            <p:extLst>
              <p:ext uri="{DAA4B4D4-6D71-4841-9C94-3DE7FCFB9230}">
                <p14:media xmlns:p14="http://schemas.microsoft.com/office/powerpoint/2010/main" r:embed="rId2">
                  <p14:trim st="2141"/>
                </p14:media>
              </p:ext>
            </p:extLst>
          </p:nvPr>
        </p:nvPicPr>
        <p:blipFill>
          <a:blip r:embed="rId5"/>
          <a:stretch>
            <a:fillRect/>
          </a:stretch>
        </p:blipFill>
        <p:spPr>
          <a:xfrm>
            <a:off x="825186" y="552712"/>
            <a:ext cx="436455" cy="436455"/>
          </a:xfrm>
          <a:prstGeom prst="rect">
            <a:avLst/>
          </a:prstGeom>
        </p:spPr>
      </p:pic>
      <p:sp>
        <p:nvSpPr>
          <p:cNvPr id="4" name="矩形 3"/>
          <p:cNvSpPr/>
          <p:nvPr/>
        </p:nvSpPr>
        <p:spPr>
          <a:xfrm>
            <a:off x="-447040" y="1306830"/>
            <a:ext cx="4806315" cy="572452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flipH="1">
            <a:off x="8322945" y="2822575"/>
            <a:ext cx="4723765" cy="4333875"/>
          </a:xfrm>
          <a:prstGeom prst="rect">
            <a:avLst/>
          </a:prstGeom>
          <a:blipFill rotWithShape="1">
            <a:blip r:embed="rId7">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649460" y="-541020"/>
            <a:ext cx="3105785" cy="3541395"/>
          </a:xfrm>
          <a:prstGeom prst="rect">
            <a:avLst/>
          </a:prstGeom>
          <a:blipFill rotWithShape="1">
            <a:blip r:embed="rId8">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菱形"/>
          <p:cNvPicPr>
            <a:picLocks noChangeAspect="1"/>
          </p:cNvPicPr>
          <p:nvPr/>
        </p:nvPicPr>
        <p:blipFill>
          <a:blip r:embed="rId9"/>
          <a:stretch>
            <a:fillRect/>
          </a:stretch>
        </p:blipFill>
        <p:spPr>
          <a:xfrm>
            <a:off x="388620" y="208915"/>
            <a:ext cx="1237615" cy="901700"/>
          </a:xfrm>
          <a:prstGeom prst="rect">
            <a:avLst/>
          </a:prstGeom>
        </p:spPr>
      </p:pic>
      <p:sp>
        <p:nvSpPr>
          <p:cNvPr id="11"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8" name="矩形: 圆角 7"/>
          <p:cNvSpPr/>
          <p:nvPr/>
        </p:nvSpPr>
        <p:spPr>
          <a:xfrm>
            <a:off x="1847849" y="1366090"/>
            <a:ext cx="7151185"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5000"/>
              </a:lnSpc>
            </a:pPr>
            <a:r>
              <a:rPr lang="zh-CN" altLang="en-US" sz="3200" b="1" dirty="0">
                <a:latin typeface="方正兰亭黑简体" panose="02000000000000000000" pitchFamily="2" charset="-122"/>
                <a:ea typeface="方正兰亭黑简体" panose="02000000000000000000" pitchFamily="2" charset="-122"/>
              </a:rPr>
              <a:t>遇到不同事物时，</a:t>
            </a:r>
            <a:r>
              <a:rPr lang="zh-CN" altLang="en-US" sz="3200" b="1" dirty="0">
                <a:latin typeface="方正兰亭黑简体" panose="02000000000000000000" pitchFamily="2" charset="-122"/>
                <a:ea typeface="方正兰亭黑简体" panose="02000000000000000000" pitchFamily="2" charset="-122"/>
                <a:sym typeface="+mn-ea"/>
              </a:rPr>
              <a:t>我如何分享心情</a:t>
            </a:r>
            <a:r>
              <a:rPr lang="zh-CN" altLang="en-US" sz="3200" b="1" dirty="0">
                <a:latin typeface="方正兰亭黑简体" panose="02000000000000000000" pitchFamily="2" charset="-122"/>
                <a:ea typeface="方正兰亭黑简体" panose="02000000000000000000" pitchFamily="2" charset="-122"/>
              </a:rPr>
              <a:t>呢？</a:t>
            </a:r>
          </a:p>
        </p:txBody>
      </p:sp>
      <p:sp>
        <p:nvSpPr>
          <p:cNvPr id="18" name="文本框 17"/>
          <p:cNvSpPr txBox="1"/>
          <p:nvPr/>
        </p:nvSpPr>
        <p:spPr>
          <a:xfrm>
            <a:off x="5167976" y="2529717"/>
            <a:ext cx="5516851" cy="3693319"/>
          </a:xfrm>
          <a:prstGeom prst="rect">
            <a:avLst/>
          </a:prstGeom>
          <a:noFill/>
        </p:spPr>
        <p:txBody>
          <a:bodyPr wrap="square" rtlCol="0">
            <a:spAutoFit/>
          </a:bodyPr>
          <a:lstStyle/>
          <a:p>
            <a:pPr indent="612000">
              <a:lnSpc>
                <a:spcPct val="150000"/>
              </a:lnSpc>
            </a:pPr>
            <a:r>
              <a:rPr lang="zh-CN" altLang="zh-CN" sz="2600" dirty="0">
                <a:latin typeface="方正兰亭黑简体" panose="02000000000000000000" pitchFamily="2" charset="-122"/>
                <a:ea typeface="方正兰亭黑简体" panose="02000000000000000000" pitchFamily="2" charset="-122"/>
              </a:rPr>
              <a:t>我有一双自由行走的双腿，于是，我充满好奇的四处奔走，发现了很多美好的事物。</a:t>
            </a:r>
          </a:p>
          <a:p>
            <a:pPr indent="612000">
              <a:lnSpc>
                <a:spcPct val="150000"/>
              </a:lnSpc>
            </a:pPr>
            <a:r>
              <a:rPr lang="zh-CN" altLang="zh-CN" sz="2600" dirty="0">
                <a:latin typeface="方正兰亭黑简体" panose="02000000000000000000" pitchFamily="2" charset="-122"/>
                <a:ea typeface="方正兰亭黑简体" panose="02000000000000000000" pitchFamily="2" charset="-122"/>
              </a:rPr>
              <a:t>今天，我走在街上看到许多孩子们在嬉戏玩耍，特别激动和兴奋，我能与小朋友分享我的愉悦心情吗</a:t>
            </a:r>
            <a:r>
              <a:rPr lang="zh-CN" altLang="zh-CN" sz="2600" dirty="0" smtClean="0">
                <a:latin typeface="方正兰亭黑简体" panose="02000000000000000000" pitchFamily="2" charset="-122"/>
                <a:ea typeface="方正兰亭黑简体" panose="02000000000000000000" pitchFamily="2" charset="-122"/>
              </a:rPr>
              <a:t>？</a:t>
            </a:r>
            <a:endParaRPr lang="zh-CN" altLang="zh-CN" sz="2600" dirty="0">
              <a:latin typeface="方正兰亭黑简体" panose="02000000000000000000" pitchFamily="2" charset="-122"/>
              <a:ea typeface="方正兰亭黑简体" panose="02000000000000000000" pitchFamily="2" charset="-122"/>
            </a:endParaRPr>
          </a:p>
        </p:txBody>
      </p:sp>
      <p:sp>
        <p:nvSpPr>
          <p:cNvPr id="6" name="灯片编号占位符 5"/>
          <p:cNvSpPr>
            <a:spLocks noGrp="1"/>
          </p:cNvSpPr>
          <p:nvPr>
            <p:ph type="sldNum" sz="quarter" idx="12"/>
          </p:nvPr>
        </p:nvSpPr>
        <p:spPr>
          <a:xfrm>
            <a:off x="8610600" y="6343651"/>
            <a:ext cx="2743200" cy="365125"/>
          </a:xfrm>
        </p:spPr>
        <p:txBody>
          <a:bodyPr/>
          <a:lstStyle/>
          <a:p>
            <a:fld id="{7D9BB5D0-35E4-459D-AEF3-FE4D7C45CC19}" type="slidenum">
              <a:rPr lang="zh-CN" altLang="en-US" smtClean="0"/>
              <a:t>3</a:t>
            </a:fld>
            <a:endParaRPr lang="zh-CN" altLang="en-US" dirty="0"/>
          </a:p>
        </p:txBody>
      </p:sp>
      <p:pic>
        <p:nvPicPr>
          <p:cNvPr id="17" name="图片 16"/>
          <p:cNvPicPr/>
          <p:nvPr/>
        </p:nvPicPr>
        <p:blipFill>
          <a:blip r:embed="rId10"/>
          <a:srcRect l="27132" t="10046" r="27132" b="10551"/>
          <a:stretch>
            <a:fillRect/>
          </a:stretch>
        </p:blipFill>
        <p:spPr>
          <a:xfrm flipH="1">
            <a:off x="388620" y="3397702"/>
            <a:ext cx="3161432" cy="2945949"/>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ppt_w/2"/>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additive="base">
                                        <p:cTn id="19" dur="20010" fill="hold"/>
                                        <p:tgtEl>
                                          <p:spTgt spid="15"/>
                                        </p:tgtEl>
                                      </p:cBhvr>
                                    </p:cmd>
                                  </p:childTnLst>
                                </p:cTn>
                              </p:par>
                              <p:par>
                                <p:cTn id="20" presetID="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24" fill="hold" display="1">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bldLst>
      <p:bldP spid="11" grpId="0"/>
      <p:bldP spid="8" grpId="1"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4</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155"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75"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218"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219"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220"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261739" y="1453838"/>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flipH="1">
            <a:off x="8475345" y="2974975"/>
            <a:ext cx="4723765" cy="4333875"/>
          </a:xfrm>
          <a:prstGeom prst="rect">
            <a:avLst/>
          </a:prstGeom>
          <a:blipFill dpi="0" rotWithShape="1">
            <a:blip r:embed="rId6">
              <a:alphaModFix amt="20000"/>
              <a:extLst>
                <a:ext uri="{BEBA8EAE-BF5A-486C-A8C5-ECC9F3942E4B}">
                  <a14:imgProps xmlns:a14="http://schemas.microsoft.com/office/drawing/2010/main">
                    <a14:imgLayer r:embed="rId7">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p:cNvSpPr txBox="1"/>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4</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7"/>
          <p:cNvSpPr/>
          <p:nvPr/>
        </p:nvSpPr>
        <p:spPr>
          <a:xfrm>
            <a:off x="1729740" y="2649220"/>
            <a:ext cx="6567805" cy="122618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7040" y="1306830"/>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文本框 2"/>
          <p:cNvSpPr txBox="1"/>
          <p:nvPr/>
        </p:nvSpPr>
        <p:spPr>
          <a:xfrm>
            <a:off x="2077085" y="2649220"/>
            <a:ext cx="6220460" cy="1106805"/>
          </a:xfrm>
          <a:prstGeom prst="rect">
            <a:avLst/>
          </a:prstGeom>
          <a:noFill/>
        </p:spPr>
        <p:txBody>
          <a:bodyPr wrap="square" rtlCol="0">
            <a:spAutoFit/>
          </a:bodyPr>
          <a:lstStyle/>
          <a:p>
            <a:pPr algn="ctr" fontAlgn="auto">
              <a:lnSpc>
                <a:spcPct val="150000"/>
              </a:lnSpc>
            </a:pP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我要如何分享心情呢？</a:t>
            </a:r>
          </a:p>
        </p:txBody>
      </p:sp>
      <p:sp>
        <p:nvSpPr>
          <p:cNvPr id="4" name="矩形 3"/>
          <p:cNvSpPr/>
          <p:nvPr/>
        </p:nvSpPr>
        <p:spPr>
          <a:xfrm>
            <a:off x="659355" y="1136084"/>
            <a:ext cx="5597366" cy="861774"/>
          </a:xfrm>
          <a:prstGeom prst="rect">
            <a:avLst/>
          </a:prstGeom>
        </p:spPr>
        <p:txBody>
          <a:bodyPr wrap="none">
            <a:spAutoFit/>
          </a:bodyPr>
          <a:lstStyle/>
          <a:p>
            <a:r>
              <a:rPr lang="en-US" altLang="zh-CN" sz="5000" dirty="0">
                <a:solidFill>
                  <a:srgbClr val="FF0000"/>
                </a:solidFill>
                <a:latin typeface="Gotham"/>
                <a:cs typeface="Times New Roman" panose="02020603050405020304" pitchFamily="18" charset="0"/>
              </a:rPr>
              <a:t>P</a:t>
            </a:r>
            <a:r>
              <a:rPr lang="en-US" altLang="zh-CN" sz="4200" dirty="0">
                <a:solidFill>
                  <a:srgbClr val="FF0000"/>
                </a:solidFill>
                <a:latin typeface="Gotham"/>
                <a:cs typeface="Times New Roman" panose="02020603050405020304" pitchFamily="18" charset="0"/>
              </a:rPr>
              <a:t>roblem</a:t>
            </a:r>
            <a:r>
              <a:rPr lang="en-US" altLang="zh-CN" sz="4200" dirty="0">
                <a:latin typeface="Gotham"/>
                <a:cs typeface="Times New Roman" panose="02020603050405020304" pitchFamily="18" charset="0"/>
              </a:rPr>
              <a:t> </a:t>
            </a:r>
            <a:r>
              <a:rPr lang="en-US" altLang="zh-CN" sz="5000" dirty="0">
                <a:latin typeface="Gotham"/>
                <a:cs typeface="Times New Roman" panose="02020603050405020304" pitchFamily="18" charset="0"/>
              </a:rPr>
              <a:t>B</a:t>
            </a:r>
            <a:r>
              <a:rPr lang="en-US" altLang="zh-CN" sz="4200" dirty="0">
                <a:latin typeface="Gotham"/>
                <a:cs typeface="Times New Roman" panose="02020603050405020304" pitchFamily="18" charset="0"/>
              </a:rPr>
              <a:t>ased </a:t>
            </a:r>
            <a:r>
              <a:rPr lang="en-US" altLang="zh-CN" sz="5000" dirty="0">
                <a:latin typeface="Gotham"/>
                <a:cs typeface="Times New Roman" panose="02020603050405020304" pitchFamily="18" charset="0"/>
              </a:rPr>
              <a:t>L</a:t>
            </a:r>
            <a:r>
              <a:rPr lang="en-US" altLang="zh-CN" sz="4200" dirty="0">
                <a:latin typeface="Gotham"/>
                <a:cs typeface="Times New Roman" panose="02020603050405020304" pitchFamily="18" charset="0"/>
              </a:rPr>
              <a:t>earning</a:t>
            </a:r>
            <a:endParaRPr lang="zh-CN" altLang="en-US" sz="4200" dirty="0">
              <a:latin typeface="Gotham"/>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55948" y="3615756"/>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endParaRP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endParaRP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endParaRP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endParaRP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endParaRP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endParaRP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endParaRP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endParaRP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t>5</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38" presetClass="entr" presetSubtype="0" accel="50000" fill="hold" grpId="0" nodeType="withEffect">
                                  <p:stCondLst>
                                    <p:cond delay="50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341" fill="hold">
                                          <p:stCondLst>
                                            <p:cond delay="0"/>
                                          </p:stCondLst>
                                        </p:cTn>
                                        <p:tgtEl>
                                          <p:spTgt spid="3"/>
                                        </p:tgtEl>
                                        <p:attrNameLst>
                                          <p:attrName>style.rotation</p:attrName>
                                        </p:attrNameLst>
                                      </p:cBhvr>
                                      <p:to>
                                        <p:strVal val="-45.0"/>
                                      </p:to>
                                    </p:set>
                                    <p:anim calcmode="lin" valueType="num">
                                      <p:cBhvr>
                                        <p:cTn id="20" dur="341" fill="hold">
                                          <p:stCondLst>
                                            <p:cond delay="341"/>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341"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117" decel="50000" autoRev="1" fill="hold">
                                          <p:stCondLst>
                                            <p:cond delay="341"/>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102" fill="hold">
                                          <p:stCondLst>
                                            <p:cond delay="648"/>
                                          </p:stCondLst>
                                        </p:cTn>
                                        <p:tgtEl>
                                          <p:spTgt spid="3"/>
                                        </p:tgtEl>
                                        <p:attrNameLst>
                                          <p:attrName>ppt_y</p:attrName>
                                        </p:attrNameLst>
                                      </p:cBhvr>
                                      <p:tavLst>
                                        <p:tav tm="0">
                                          <p:val>
                                            <p:strVal val="#ppt_y-(0.354*#ppt_w-0.172*#ppt_h)"/>
                                          </p:val>
                                        </p:tav>
                                        <p:tav tm="100000">
                                          <p:val>
                                            <p:strVal val="#ppt_y"/>
                                          </p:val>
                                        </p:tav>
                                      </p:tavLst>
                                    </p:anim>
                                  </p:childTnLst>
                                </p:cTn>
                              </p:par>
                              <p:par>
                                <p:cTn id="24" presetID="17" presetClass="entr" presetSubtype="8" fill="hold" grpId="1" nodeType="withEffect">
                                  <p:stCondLst>
                                    <p:cond delay="25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ppt_x</p:attrName>
                                        </p:attrNameLst>
                                      </p:cBhvr>
                                      <p:tavLst>
                                        <p:tav tm="0">
                                          <p:val>
                                            <p:strVal val="#ppt_x-#ppt_w/2"/>
                                          </p:val>
                                        </p:tav>
                                        <p:tav tm="100000">
                                          <p:val>
                                            <p:strVal val="#ppt_x"/>
                                          </p:val>
                                        </p:tav>
                                      </p:tavLst>
                                    </p:anim>
                                    <p:anim calcmode="lin" valueType="num">
                                      <p:cBhvr>
                                        <p:cTn id="27" dur="500" fill="hold"/>
                                        <p:tgtEl>
                                          <p:spTgt spid="2"/>
                                        </p:tgtEl>
                                        <p:attrNameLst>
                                          <p:attrName>ppt_y</p:attrName>
                                        </p:attrNameLst>
                                      </p:cBhvr>
                                      <p:tavLst>
                                        <p:tav tm="0">
                                          <p:val>
                                            <p:strVal val="#ppt_y"/>
                                          </p:val>
                                        </p:tav>
                                        <p:tav tm="100000">
                                          <p:val>
                                            <p:strVal val="#ppt_y"/>
                                          </p:val>
                                        </p:tav>
                                      </p:tavLst>
                                    </p:anim>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ldLvl="0" animBg="1"/>
      <p:bldP spid="8"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6</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1" y="3723152"/>
            <a:ext cx="3909307" cy="2517523"/>
            <a:chOff x="3265488" y="1597026"/>
            <a:chExt cx="5645150" cy="3635375"/>
          </a:xfrm>
        </p:grpSpPr>
        <p:sp>
          <p:nvSpPr>
            <p:cNvPr id="91" name="iṩļíḓé"/>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íṣḻiḍe"/>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sļiďè"/>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ïş1íďé"/>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ļîdé"/>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ṡľíḑe"/>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şļîḑe"/>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endParaRPr/>
            </a:p>
          </p:txBody>
        </p:sp>
        <p:sp>
          <p:nvSpPr>
            <p:cNvPr id="98" name="iṡľîďê"/>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iṩliḋe"/>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ṧļiḓè"/>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ṣļíḋê"/>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Sļîḑê"/>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sľïḋé"/>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Sľîḍé"/>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endParaRPr/>
            </a:p>
          </p:txBody>
        </p:sp>
        <p:sp>
          <p:nvSpPr>
            <p:cNvPr id="105" name="iṣlíd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śliḑ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ṧ1íḓê"/>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ṣḷíḍe"/>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ṥļïďé"/>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ṡlidé"/>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śḻïdè"/>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ŝľîḋè"/>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íṧlîḍê"/>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ṧliḓé"/>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ṣľîdè"/>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ṥḷíḑè"/>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ṥļíďé"/>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sliḍe"/>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ṡḻíḋè"/>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ṣļíḑè"/>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ļiḓé"/>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slïḓê"/>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ṡḻîḑé"/>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şliḋé"/>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ṩľîḓê"/>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ïṣḻiḍê"/>
            <p:cNvSpPr/>
            <p:nvPr/>
          </p:nvSpPr>
          <p:spPr bwMode="auto">
            <a:xfrm>
              <a:off x="7069138" y="3876676"/>
              <a:ext cx="122238" cy="1312863"/>
            </a:xfrm>
            <a:prstGeom prst="rect">
              <a:avLst/>
            </a:prstGeom>
            <a:solidFill>
              <a:schemeClr val="bg1">
                <a:lumMod val="85000"/>
              </a:schemeClr>
            </a:solidFill>
            <a:ln>
              <a:noFill/>
            </a:ln>
          </p:spPr>
          <p:txBody>
            <a:bodyPr anchor="ctr"/>
            <a:lstStyle/>
            <a:p>
              <a:pPr algn="ctr"/>
              <a:endParaRPr/>
            </a:p>
          </p:txBody>
        </p:sp>
        <p:sp>
          <p:nvSpPr>
            <p:cNvPr id="127" name="iṡlîḑè"/>
            <p:cNvSpPr/>
            <p:nvPr/>
          </p:nvSpPr>
          <p:spPr bwMode="auto">
            <a:xfrm>
              <a:off x="4967288" y="3876676"/>
              <a:ext cx="122238" cy="1312863"/>
            </a:xfrm>
            <a:prstGeom prst="rect">
              <a:avLst/>
            </a:prstGeom>
            <a:solidFill>
              <a:schemeClr val="bg1">
                <a:lumMod val="85000"/>
              </a:schemeClr>
            </a:solidFill>
            <a:ln>
              <a:noFill/>
            </a:ln>
          </p:spPr>
          <p:txBody>
            <a:bodyPr anchor="ctr"/>
            <a:lstStyle/>
            <a:p>
              <a:pPr algn="ctr"/>
              <a:endParaRPr/>
            </a:p>
          </p:txBody>
        </p:sp>
        <p:sp>
          <p:nvSpPr>
            <p:cNvPr id="128" name="ïṣļiďê"/>
            <p:cNvSpPr/>
            <p:nvPr/>
          </p:nvSpPr>
          <p:spPr bwMode="auto">
            <a:xfrm>
              <a:off x="4600575" y="3794126"/>
              <a:ext cx="3000375" cy="131763"/>
            </a:xfrm>
            <a:prstGeom prst="rect">
              <a:avLst/>
            </a:prstGeom>
            <a:solidFill>
              <a:schemeClr val="bg1">
                <a:lumMod val="85000"/>
              </a:schemeClr>
            </a:solidFill>
            <a:ln>
              <a:noFill/>
            </a:ln>
          </p:spPr>
          <p:txBody>
            <a:bodyPr anchor="ctr"/>
            <a:lstStyle/>
            <a:p>
              <a:pPr algn="ctr"/>
              <a:endParaRPr/>
            </a:p>
          </p:txBody>
        </p:sp>
        <p:sp>
          <p:nvSpPr>
            <p:cNvPr id="129" name="íS1ïďé"/>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ṧḷïďè"/>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íslíḓe"/>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sḻiḍe"/>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ṧľïḋé"/>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sľîḋê"/>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ḷíďé"/>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sľïḋé"/>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ïŝḻîḋê"/>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ļïḍe"/>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śļiḓé"/>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ḻîḍé"/>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ṣlíďè"/>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ïṩļïďé"/>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ïṩḻîḓê"/>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íşḻîďé"/>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isľîdè"/>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îṩlíḋé"/>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îṡlidê"/>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îṩľïḋè"/>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ïṡ1ïḋé"/>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îšļîḍê"/>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ïSľiḋè"/>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íṩlíďè"/>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îSḷiďé"/>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iSḻiďé"/>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íŝlîḑè"/>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ïş1îḋe"/>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íṥlïḑê"/>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iṩľïḋe"/>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p:cNvSpPr txBox="1"/>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6</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smtClean="0">
                <a:solidFill>
                  <a:srgbClr val="3D85F9"/>
                </a:solidFill>
                <a:latin typeface="汉仪雅酷黑 65W" panose="020B0604020202020204" pitchFamily="34" charset="-122"/>
                <a:ea typeface="汉仪雅酷黑 65W" panose="020B0604020202020204" pitchFamily="34" charset="-122"/>
              </a:rPr>
              <a:t>背景知识</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7</a:t>
            </a:fld>
            <a:endParaRPr lang="zh-CN" altLang="en-US"/>
          </a:p>
        </p:txBody>
      </p:sp>
      <p:sp>
        <p:nvSpPr>
          <p:cNvPr id="11" name="矩形: 圆角 10"/>
          <p:cNvSpPr/>
          <p:nvPr/>
        </p:nvSpPr>
        <p:spPr>
          <a:xfrm>
            <a:off x="1847849" y="1366090"/>
            <a:ext cx="703882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5000"/>
              </a:lnSpc>
            </a:pPr>
            <a:r>
              <a:rPr lang="zh-CN" altLang="en-US" sz="3200" b="1" dirty="0" smtClean="0">
                <a:latin typeface="方正兰亭黑简体" panose="02000000000000000000" pitchFamily="2" charset="-122"/>
                <a:ea typeface="方正兰亭黑简体" panose="02000000000000000000" pitchFamily="2" charset="-122"/>
              </a:rPr>
              <a:t> 白</a:t>
            </a:r>
            <a:r>
              <a:rPr lang="zh-CN" altLang="en-US" sz="3200" b="1" dirty="0">
                <a:latin typeface="方正兰亭黑简体" panose="02000000000000000000" pitchFamily="2" charset="-122"/>
                <a:ea typeface="方正兰亭黑简体" panose="02000000000000000000" pitchFamily="2" charset="-122"/>
              </a:rPr>
              <a:t>炽</a:t>
            </a:r>
            <a:r>
              <a:rPr lang="zh-CN" altLang="en-US" sz="3200" b="1" dirty="0" smtClean="0">
                <a:latin typeface="方正兰亭黑简体" panose="02000000000000000000" pitchFamily="2" charset="-122"/>
                <a:ea typeface="方正兰亭黑简体" panose="02000000000000000000" pitchFamily="2" charset="-122"/>
              </a:rPr>
              <a:t>灯和</a:t>
            </a:r>
            <a:r>
              <a:rPr lang="en-US" altLang="zh-CN" sz="3200" b="1" dirty="0" smtClean="0">
                <a:latin typeface="方正兰亭黑简体" panose="02000000000000000000" pitchFamily="2" charset="-122"/>
                <a:ea typeface="方正兰亭黑简体" panose="02000000000000000000" pitchFamily="2" charset="-122"/>
              </a:rPr>
              <a:t>LED</a:t>
            </a:r>
            <a:r>
              <a:rPr lang="zh-CN" altLang="en-US" sz="3200" b="1" dirty="0" smtClean="0">
                <a:latin typeface="方正兰亭黑简体" panose="02000000000000000000" pitchFamily="2" charset="-122"/>
                <a:ea typeface="方正兰亭黑简体" panose="02000000000000000000" pitchFamily="2" charset="-122"/>
              </a:rPr>
              <a:t>灯是如何发光的呢？</a:t>
            </a:r>
            <a:endParaRPr lang="en-US" altLang="zh-CN" sz="3200" b="1" dirty="0">
              <a:latin typeface="方正兰亭黑简体" panose="02000000000000000000" pitchFamily="2" charset="-122"/>
              <a:ea typeface="方正兰亭黑简体" panose="02000000000000000000" pitchFamily="2" charset="-122"/>
            </a:endParaRPr>
          </a:p>
        </p:txBody>
      </p:sp>
      <p:sp>
        <p:nvSpPr>
          <p:cNvPr id="25" name="文本框 24"/>
          <p:cNvSpPr txBox="1"/>
          <p:nvPr/>
        </p:nvSpPr>
        <p:spPr>
          <a:xfrm>
            <a:off x="387241" y="2427176"/>
            <a:ext cx="5162551" cy="1892826"/>
          </a:xfrm>
          <a:prstGeom prst="rect">
            <a:avLst/>
          </a:prstGeom>
          <a:noFill/>
        </p:spPr>
        <p:txBody>
          <a:bodyPr wrap="square" rtlCol="0">
            <a:spAutoFit/>
          </a:bodyPr>
          <a:lstStyle/>
          <a:p>
            <a:pPr fontAlgn="auto">
              <a:lnSpc>
                <a:spcPct val="150000"/>
              </a:lnSpc>
            </a:pPr>
            <a:r>
              <a:rPr lang="zh-CN" altLang="en-US" sz="2600" dirty="0" smtClean="0">
                <a:latin typeface="方正兰亭黑简体" panose="02000000000000000000" pitchFamily="2" charset="-122"/>
                <a:ea typeface="方正兰亭黑简体" panose="02000000000000000000" pitchFamily="2" charset="-122"/>
                <a:sym typeface="+mn-ea"/>
              </a:rPr>
              <a:t>白炽灯</a:t>
            </a:r>
            <a:r>
              <a:rPr lang="zh-CN" altLang="en-US" sz="2600" dirty="0">
                <a:latin typeface="方正兰亭黑简体" panose="02000000000000000000" pitchFamily="2" charset="-122"/>
                <a:ea typeface="方正兰亭黑简体" panose="02000000000000000000" pitchFamily="2" charset="-122"/>
                <a:sym typeface="+mn-ea"/>
              </a:rPr>
              <a:t>：通过产生大量的热量激发电子，发生电子的跃迁从而释放能量辐射出电磁波。</a:t>
            </a:r>
          </a:p>
        </p:txBody>
      </p:sp>
      <p:pic>
        <p:nvPicPr>
          <p:cNvPr id="3" name="图片 2"/>
          <p:cNvPicPr>
            <a:picLocks noChangeAspect="1"/>
          </p:cNvPicPr>
          <p:nvPr/>
        </p:nvPicPr>
        <p:blipFill>
          <a:blip r:embed="rId7"/>
          <a:stretch>
            <a:fillRect/>
          </a:stretch>
        </p:blipFill>
        <p:spPr>
          <a:xfrm>
            <a:off x="3236027" y="4499313"/>
            <a:ext cx="2714607" cy="2280169"/>
          </a:xfrm>
          <a:prstGeom prst="rect">
            <a:avLst/>
          </a:prstGeom>
        </p:spPr>
      </p:pic>
      <p:pic>
        <p:nvPicPr>
          <p:cNvPr id="5" name="图片 4"/>
          <p:cNvPicPr>
            <a:picLocks noChangeAspect="1"/>
          </p:cNvPicPr>
          <p:nvPr/>
        </p:nvPicPr>
        <p:blipFill>
          <a:blip r:embed="rId8"/>
          <a:stretch>
            <a:fillRect/>
          </a:stretch>
        </p:blipFill>
        <p:spPr>
          <a:xfrm>
            <a:off x="5841257" y="2165688"/>
            <a:ext cx="2333625" cy="2333625"/>
          </a:xfrm>
          <a:prstGeom prst="rect">
            <a:avLst/>
          </a:prstGeom>
        </p:spPr>
      </p:pic>
      <p:sp>
        <p:nvSpPr>
          <p:cNvPr id="26" name="文本框 25"/>
          <p:cNvSpPr txBox="1"/>
          <p:nvPr/>
        </p:nvSpPr>
        <p:spPr>
          <a:xfrm>
            <a:off x="6210154" y="4837697"/>
            <a:ext cx="5592640" cy="1292662"/>
          </a:xfrm>
          <a:prstGeom prst="rect">
            <a:avLst/>
          </a:prstGeom>
          <a:noFill/>
        </p:spPr>
        <p:txBody>
          <a:bodyPr wrap="square" rtlCol="0">
            <a:spAutoFit/>
          </a:bodyPr>
          <a:lstStyle/>
          <a:p>
            <a:pPr fontAlgn="auto">
              <a:lnSpc>
                <a:spcPct val="150000"/>
              </a:lnSpc>
            </a:pPr>
            <a:r>
              <a:rPr lang="en-US" altLang="zh-CN" sz="2600" dirty="0" smtClean="0">
                <a:latin typeface="方正兰亭黑简体" panose="02000000000000000000" pitchFamily="2" charset="-122"/>
                <a:ea typeface="方正兰亭黑简体" panose="02000000000000000000" pitchFamily="2" charset="-122"/>
                <a:sym typeface="+mn-ea"/>
              </a:rPr>
              <a:t>LED</a:t>
            </a:r>
            <a:r>
              <a:rPr lang="zh-CN" altLang="en-US" sz="2600" dirty="0" smtClean="0">
                <a:latin typeface="方正兰亭黑简体" panose="02000000000000000000" pitchFamily="2" charset="-122"/>
                <a:ea typeface="方正兰亭黑简体" panose="02000000000000000000" pitchFamily="2" charset="-122"/>
                <a:sym typeface="+mn-ea"/>
              </a:rPr>
              <a:t>灯</a:t>
            </a:r>
            <a:r>
              <a:rPr lang="zh-CN" altLang="en-US" sz="2600" dirty="0">
                <a:latin typeface="方正兰亭黑简体" panose="02000000000000000000" pitchFamily="2" charset="-122"/>
                <a:ea typeface="方正兰亭黑简体" panose="02000000000000000000" pitchFamily="2" charset="-122"/>
                <a:sym typeface="+mn-ea"/>
              </a:rPr>
              <a:t>：是半导体二极管的一种，利用它的特性可以把电能转化成光能</a:t>
            </a:r>
            <a:r>
              <a:rPr lang="zh-CN" altLang="en-US" sz="2600" dirty="0" smtClean="0">
                <a:latin typeface="方正兰亭黑简体" panose="02000000000000000000" pitchFamily="2" charset="-122"/>
                <a:ea typeface="方正兰亭黑简体" panose="02000000000000000000" pitchFamily="2" charset="-122"/>
                <a:sym typeface="+mn-ea"/>
              </a:rPr>
              <a:t>。</a:t>
            </a:r>
            <a:endParaRPr lang="zh-CN" altLang="en-US" sz="2600" dirty="0">
              <a:latin typeface="方正兰亭黑简体" panose="02000000000000000000" pitchFamily="2" charset="-122"/>
              <a:ea typeface="方正兰亭黑简体" panose="02000000000000000000" pitchFamily="2" charset="-122"/>
              <a:sym typeface="+mn-ea"/>
            </a:endParaRPr>
          </a:p>
        </p:txBody>
      </p:sp>
    </p:spTree>
    <p:extLst>
      <p:ext uri="{BB962C8B-B14F-4D97-AF65-F5344CB8AC3E}">
        <p14:creationId xmlns:p14="http://schemas.microsoft.com/office/powerpoint/2010/main" val="288795582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1"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 presetClass="entr" presetSubtype="4" fill="hold" grpId="1"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25" grpId="0"/>
      <p:bldP spid="25" grpId="1"/>
      <p:bldP spid="26" grpId="0"/>
      <p:bldP spid="2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p:nvPr/>
        </p:nvPicPr>
        <p:blipFill>
          <a:blip r:embed="rId3"/>
          <a:srcRect l="27132" t="10046" r="27132" b="10551"/>
          <a:stretch>
            <a:fillRect/>
          </a:stretch>
        </p:blipFill>
        <p:spPr>
          <a:xfrm>
            <a:off x="339030" y="2336252"/>
            <a:ext cx="4283706" cy="4301493"/>
          </a:xfrm>
          <a:prstGeom prst="rect">
            <a:avLst/>
          </a:prstGeom>
        </p:spPr>
      </p:pic>
      <p:pic>
        <p:nvPicPr>
          <p:cNvPr id="25" name="图片 24"/>
          <p:cNvPicPr/>
          <p:nvPr/>
        </p:nvPicPr>
        <p:blipFill>
          <a:blip r:embed="rId3"/>
          <a:srcRect l="27132" t="10046" r="27132" b="10551"/>
          <a:stretch>
            <a:fillRect/>
          </a:stretch>
        </p:blipFill>
        <p:spPr>
          <a:xfrm flipH="1">
            <a:off x="4670429" y="2254950"/>
            <a:ext cx="4283706" cy="4301493"/>
          </a:xfrm>
          <a:prstGeom prst="rect">
            <a:avLst/>
          </a:prstGeom>
        </p:spPr>
      </p:pic>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8</a:t>
            </a:fld>
            <a:endParaRPr lang="zh-CN" altLang="en-US"/>
          </a:p>
        </p:txBody>
      </p:sp>
      <p:sp>
        <p:nvSpPr>
          <p:cNvPr id="11" name="矩形: 圆角 10"/>
          <p:cNvSpPr/>
          <p:nvPr/>
        </p:nvSpPr>
        <p:spPr>
          <a:xfrm>
            <a:off x="1847849" y="1366090"/>
            <a:ext cx="6046085"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5000"/>
              </a:lnSpc>
            </a:pPr>
            <a:r>
              <a:rPr lang="zh-CN" altLang="en-US" sz="3200" b="1" dirty="0">
                <a:latin typeface="方正兰亭黑简体" panose="02000000000000000000" pitchFamily="2" charset="-122"/>
                <a:ea typeface="方正兰亭黑简体" panose="02000000000000000000" pitchFamily="2" charset="-122"/>
              </a:rPr>
              <a:t>我的</a:t>
            </a:r>
            <a:r>
              <a:rPr lang="en-US" altLang="zh-CN" sz="3200" b="1" dirty="0">
                <a:latin typeface="方正兰亭黑简体" panose="02000000000000000000" pitchFamily="2" charset="-122"/>
                <a:ea typeface="方正兰亭黑简体" panose="02000000000000000000" pitchFamily="2" charset="-122"/>
              </a:rPr>
              <a:t>LED</a:t>
            </a:r>
            <a:r>
              <a:rPr lang="zh-CN" altLang="en-US" sz="3200" b="1" dirty="0">
                <a:latin typeface="方正兰亭黑简体" panose="02000000000000000000" pitchFamily="2" charset="-122"/>
                <a:ea typeface="方正兰亭黑简体" panose="02000000000000000000" pitchFamily="2" charset="-122"/>
              </a:rPr>
              <a:t>灯发光的位置在哪呢？</a:t>
            </a:r>
            <a:endParaRPr lang="en-US" altLang="zh-CN" sz="3200" b="1" dirty="0">
              <a:latin typeface="方正兰亭黑简体" panose="02000000000000000000" pitchFamily="2" charset="-122"/>
              <a:ea typeface="方正兰亭黑简体" panose="02000000000000000000" pitchFamily="2" charset="-122"/>
            </a:endParaRPr>
          </a:p>
        </p:txBody>
      </p:sp>
      <p:sp>
        <p:nvSpPr>
          <p:cNvPr id="18" name="文本框 17"/>
          <p:cNvSpPr txBox="1"/>
          <p:nvPr/>
        </p:nvSpPr>
        <p:spPr>
          <a:xfrm>
            <a:off x="9649460" y="2987675"/>
            <a:ext cx="2410460" cy="3091815"/>
          </a:xfrm>
          <a:prstGeom prst="rect">
            <a:avLst/>
          </a:prstGeom>
          <a:noFill/>
        </p:spPr>
        <p:txBody>
          <a:bodyPr wrap="square" rtlCol="0">
            <a:spAutoFit/>
          </a:bodyPr>
          <a:lstStyle/>
          <a:p>
            <a:pPr fontAlgn="auto">
              <a:lnSpc>
                <a:spcPct val="150000"/>
              </a:lnSpc>
            </a:pPr>
            <a:r>
              <a:rPr lang="zh-CN" altLang="en-US" sz="2600" b="1" dirty="0">
                <a:latin typeface="方正兰亭黑简体" panose="02000000000000000000" pitchFamily="2" charset="-122"/>
                <a:ea typeface="方正兰亭黑简体" panose="02000000000000000000" pitchFamily="2" charset="-122"/>
                <a:sym typeface="+mn-ea"/>
              </a:rPr>
              <a:t>底盘：</a:t>
            </a:r>
          </a:p>
          <a:p>
            <a:pPr fontAlgn="auto">
              <a:lnSpc>
                <a:spcPct val="150000"/>
              </a:lnSpc>
            </a:pPr>
            <a:r>
              <a:rPr lang="zh-CN" altLang="en-US" sz="2600" dirty="0">
                <a:latin typeface="方正兰亭黑简体" panose="02000000000000000000" pitchFamily="2" charset="-122"/>
                <a:ea typeface="方正兰亭黑简体" panose="02000000000000000000" pitchFamily="2" charset="-122"/>
                <a:sym typeface="+mn-ea"/>
              </a:rPr>
              <a:t>前侧、后侧、左侧、右侧</a:t>
            </a:r>
          </a:p>
          <a:p>
            <a:pPr fontAlgn="auto">
              <a:lnSpc>
                <a:spcPct val="150000"/>
              </a:lnSpc>
            </a:pPr>
            <a:r>
              <a:rPr lang="zh-CN" altLang="en-US" sz="2600" b="1" dirty="0">
                <a:latin typeface="方正兰亭黑简体" panose="02000000000000000000" pitchFamily="2" charset="-122"/>
                <a:ea typeface="方正兰亭黑简体" panose="02000000000000000000" pitchFamily="2" charset="-122"/>
                <a:sym typeface="+mn-ea"/>
              </a:rPr>
              <a:t>云台：</a:t>
            </a:r>
          </a:p>
          <a:p>
            <a:pPr fontAlgn="auto">
              <a:lnSpc>
                <a:spcPct val="150000"/>
              </a:lnSpc>
            </a:pPr>
            <a:r>
              <a:rPr lang="zh-CN" altLang="en-US" sz="2600" dirty="0">
                <a:latin typeface="方正兰亭黑简体" panose="02000000000000000000" pitchFamily="2" charset="-122"/>
                <a:ea typeface="方正兰亭黑简体" panose="02000000000000000000" pitchFamily="2" charset="-122"/>
                <a:sym typeface="+mn-ea"/>
              </a:rPr>
              <a:t>左侧、右侧</a:t>
            </a:r>
          </a:p>
        </p:txBody>
      </p:sp>
      <p:sp>
        <p:nvSpPr>
          <p:cNvPr id="2" name="流程图: 联系 1"/>
          <p:cNvSpPr/>
          <p:nvPr/>
        </p:nvSpPr>
        <p:spPr>
          <a:xfrm>
            <a:off x="2529191" y="3394953"/>
            <a:ext cx="1138724" cy="1117556"/>
          </a:xfrm>
          <a:prstGeom prst="flowChartConnector">
            <a:avLst/>
          </a:prstGeom>
          <a:noFill/>
          <a:ln w="571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联系 19"/>
          <p:cNvSpPr/>
          <p:nvPr/>
        </p:nvSpPr>
        <p:spPr>
          <a:xfrm>
            <a:off x="2826859" y="4925890"/>
            <a:ext cx="1044000" cy="1044000"/>
          </a:xfrm>
          <a:prstGeom prst="flowChartConnector">
            <a:avLst/>
          </a:prstGeom>
          <a:noFill/>
          <a:ln w="6350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流程图: 联系 20"/>
          <p:cNvSpPr/>
          <p:nvPr/>
        </p:nvSpPr>
        <p:spPr>
          <a:xfrm>
            <a:off x="945589" y="4898327"/>
            <a:ext cx="1044000" cy="1044000"/>
          </a:xfrm>
          <a:prstGeom prst="flowChartConnector">
            <a:avLst/>
          </a:prstGeom>
          <a:noFill/>
          <a:ln w="571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流程图: 联系 21"/>
          <p:cNvSpPr/>
          <p:nvPr/>
        </p:nvSpPr>
        <p:spPr>
          <a:xfrm>
            <a:off x="5381723" y="4834724"/>
            <a:ext cx="1044000" cy="1044000"/>
          </a:xfrm>
          <a:prstGeom prst="flowChartConnector">
            <a:avLst/>
          </a:prstGeom>
          <a:noFill/>
          <a:ln w="571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流程图: 联系 22"/>
          <p:cNvSpPr/>
          <p:nvPr/>
        </p:nvSpPr>
        <p:spPr>
          <a:xfrm>
            <a:off x="5726360" y="3361696"/>
            <a:ext cx="1044000" cy="1044000"/>
          </a:xfrm>
          <a:prstGeom prst="flowChartConnector">
            <a:avLst/>
          </a:prstGeom>
          <a:noFill/>
          <a:ln w="60325"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流程图: 联系 23"/>
          <p:cNvSpPr/>
          <p:nvPr/>
        </p:nvSpPr>
        <p:spPr>
          <a:xfrm>
            <a:off x="7313569" y="4859417"/>
            <a:ext cx="1044000" cy="1044000"/>
          </a:xfrm>
          <a:prstGeom prst="flowChartConnector">
            <a:avLst/>
          </a:prstGeom>
          <a:noFill/>
          <a:ln w="571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2"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8" grpId="1"/>
      <p:bldP spid="18" grpId="2"/>
      <p:bldP spid="2" grpId="0" bldLvl="0" animBg="1"/>
      <p:bldP spid="20" grpId="0" bldLvl="0" animBg="1"/>
      <p:bldP spid="21" grpId="0" bldLvl="0" animBg="1"/>
      <p:bldP spid="22" grpId="0" bldLvl="0" animBg="1"/>
      <p:bldP spid="23" grpId="0" bldLvl="0" animBg="1"/>
      <p:bldP spid="2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3685" y="1305232"/>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9</a:t>
            </a:fld>
            <a:endParaRPr lang="zh-CN" altLang="en-US"/>
          </a:p>
        </p:txBody>
      </p:sp>
      <p:sp>
        <p:nvSpPr>
          <p:cNvPr id="11" name="矩形: 圆角 10"/>
          <p:cNvSpPr/>
          <p:nvPr/>
        </p:nvSpPr>
        <p:spPr>
          <a:xfrm>
            <a:off x="1847849" y="1366090"/>
            <a:ext cx="5784053"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latin typeface="方正兰亭黑简体" panose="02000000000000000000" pitchFamily="2" charset="-122"/>
                <a:ea typeface="方正兰亭黑简体" panose="02000000000000000000" pitchFamily="2" charset="-122"/>
              </a:rPr>
              <a:t>我的</a:t>
            </a:r>
            <a:r>
              <a:rPr lang="en-US" altLang="zh-CN" sz="3200" b="1" dirty="0">
                <a:latin typeface="方正兰亭黑简体" panose="02000000000000000000" pitchFamily="2" charset="-122"/>
                <a:ea typeface="方正兰亭黑简体" panose="02000000000000000000" pitchFamily="2" charset="-122"/>
              </a:rPr>
              <a:t>LED</a:t>
            </a:r>
            <a:r>
              <a:rPr lang="zh-CN" altLang="en-US" sz="3200" b="1" dirty="0">
                <a:latin typeface="方正兰亭黑简体" panose="02000000000000000000" pitchFamily="2" charset="-122"/>
                <a:ea typeface="方正兰亭黑简体" panose="02000000000000000000" pitchFamily="2" charset="-122"/>
              </a:rPr>
              <a:t>灯都有哪些颜色呢？</a:t>
            </a:r>
            <a:endParaRPr lang="en-US" altLang="zh-CN" sz="3200" b="1" dirty="0">
              <a:latin typeface="方正兰亭黑简体" panose="02000000000000000000" pitchFamily="2" charset="-122"/>
              <a:ea typeface="方正兰亭黑简体" panose="02000000000000000000" pitchFamily="2" charset="-122"/>
            </a:endParaRPr>
          </a:p>
        </p:txBody>
      </p:sp>
      <p:pic>
        <p:nvPicPr>
          <p:cNvPr id="20" name="图片 19"/>
          <p:cNvPicPr>
            <a:picLocks noChangeAspect="1"/>
          </p:cNvPicPr>
          <p:nvPr>
            <p:custDataLst>
              <p:tags r:id="rId1"/>
            </p:custDataLst>
          </p:nvPr>
        </p:nvPicPr>
        <p:blipFill>
          <a:blip r:embed="rId8"/>
          <a:srcRect l="11962" t="12302" r="28657" b="18730"/>
          <a:stretch>
            <a:fillRect/>
          </a:stretch>
        </p:blipFill>
        <p:spPr>
          <a:xfrm>
            <a:off x="5239091" y="2179530"/>
            <a:ext cx="5977890" cy="4444365"/>
          </a:xfrm>
          <a:prstGeom prst="rect">
            <a:avLst/>
          </a:prstGeom>
        </p:spPr>
      </p:pic>
      <p:sp>
        <p:nvSpPr>
          <p:cNvPr id="21" name="文本框 20"/>
          <p:cNvSpPr txBox="1"/>
          <p:nvPr/>
        </p:nvSpPr>
        <p:spPr>
          <a:xfrm>
            <a:off x="1379879" y="2822258"/>
            <a:ext cx="2955925" cy="1753235"/>
          </a:xfrm>
          <a:prstGeom prst="rect">
            <a:avLst/>
          </a:prstGeom>
          <a:noFill/>
        </p:spPr>
        <p:txBody>
          <a:bodyPr wrap="square" rtlCol="0">
            <a:spAutoFit/>
          </a:bodyPr>
          <a:lstStyle/>
          <a:p>
            <a:pPr fontAlgn="auto">
              <a:lnSpc>
                <a:spcPct val="150000"/>
              </a:lnSpc>
            </a:pPr>
            <a:r>
              <a:rPr lang="zh-CN" altLang="en-US" sz="2400" dirty="0">
                <a:latin typeface="方正兰亭黑简体" panose="02000000000000000000" pitchFamily="2" charset="-122"/>
                <a:ea typeface="方正兰亭黑简体" panose="02000000000000000000" pitchFamily="2" charset="-122"/>
              </a:rPr>
              <a:t>同学们打开编程软件，找到颜色在哪？</a:t>
            </a:r>
          </a:p>
          <a:p>
            <a:pPr fontAlgn="auto">
              <a:lnSpc>
                <a:spcPct val="150000"/>
              </a:lnSpc>
            </a:pPr>
            <a:r>
              <a:rPr lang="zh-CN" altLang="en-US" sz="2400" dirty="0">
                <a:latin typeface="方正兰亭黑简体" panose="02000000000000000000" pitchFamily="2" charset="-122"/>
                <a:ea typeface="方正兰亭黑简体" panose="02000000000000000000" pitchFamily="2" charset="-122"/>
              </a:rPr>
              <a:t>有哪些颜色呢？</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2.xml><?xml version="1.0" encoding="utf-8"?>
<p:tagLst xmlns:a="http://schemas.openxmlformats.org/drawingml/2006/main" xmlns:r="http://schemas.openxmlformats.org/officeDocument/2006/relationships" xmlns:p="http://schemas.openxmlformats.org/presentationml/2006/main">
  <p:tag name="ISLIDE.VECTOR" val="086bbcfd-e0ee-402c-aeb3-4a9ea155e99a"/>
</p:tagLst>
</file>

<file path=ppt/tags/tag3.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4.xml><?xml version="1.0" encoding="utf-8"?>
<p:tagLst xmlns:a="http://schemas.openxmlformats.org/drawingml/2006/main" xmlns:r="http://schemas.openxmlformats.org/officeDocument/2006/relationships" xmlns:p="http://schemas.openxmlformats.org/presentationml/2006/main">
  <p:tag name="ISLIDE.VECTOR" val="df60c204-ca9b-4cf4-8aec-747a78a48c0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77,&quot;width&quot;:8265}"/>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975,&quot;width&quot;:6975}"/>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275b50ce-9c69-44c4-a79c-88fcb3a2ff11}"/>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199481ac-cc80-495b-8660-7fc9ea98ff07}"/>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145fe8d0-9cd5-4587-95ab-8b88456db7c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5380</Words>
  <Application>Microsoft Office PowerPoint</Application>
  <PresentationFormat>宽屏</PresentationFormat>
  <Paragraphs>328</Paragraphs>
  <Slides>23</Slides>
  <Notes>23</Notes>
  <HiddenSlides>0</HiddenSlides>
  <MMClips>3</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方正黑体简体</vt:lpstr>
      <vt:lpstr>方正兰亭黑简体</vt:lpstr>
      <vt:lpstr>方正兰亭特黑简体</vt:lpstr>
      <vt:lpstr>方正兰亭中黑简体</vt:lpstr>
      <vt:lpstr>汉仪雅酷黑 65W</vt:lpstr>
      <vt:lpstr>宋体</vt:lpstr>
      <vt:lpstr>字魂59号-创粗黑</vt:lpstr>
      <vt:lpstr>Arial</vt:lpstr>
      <vt:lpstr>Calibri</vt:lpstr>
      <vt:lpstr>Calibri Light</vt:lpstr>
      <vt:lpstr>Gotham</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tt</cp:lastModifiedBy>
  <cp:revision>284</cp:revision>
  <cp:lastPrinted>2020-06-06T17:01:00Z</cp:lastPrinted>
  <dcterms:created xsi:type="dcterms:W3CDTF">2020-06-03T13:36:00Z</dcterms:created>
  <dcterms:modified xsi:type="dcterms:W3CDTF">2020-09-04T03:28:04Z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